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8" r:id="rId4"/>
    <p:sldId id="259" r:id="rId5"/>
    <p:sldId id="263" r:id="rId6"/>
    <p:sldId id="261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126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E361-6D36-45EF-BFCF-ADB683FF25D7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29767-F752-4554-8B47-E0C285CA55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74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29767-F752-4554-8B47-E0C285CA55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984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742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89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0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362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54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15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6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66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841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245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47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4FF46-8E84-4C3B-BD1F-C4745AA2C0F2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E7A5B-42F9-481F-84A2-52F23F44EF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6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34" y="350336"/>
            <a:ext cx="8082762" cy="4323264"/>
          </a:xfrm>
          <a:prstGeom prst="rect">
            <a:avLst/>
          </a:prstGeom>
        </p:spPr>
      </p:pic>
      <p:cxnSp>
        <p:nvCxnSpPr>
          <p:cNvPr id="8" name="Соединительная линия уступом 7"/>
          <p:cNvCxnSpPr/>
          <p:nvPr/>
        </p:nvCxnSpPr>
        <p:spPr>
          <a:xfrm>
            <a:off x="198999" y="350336"/>
            <a:ext cx="11666944" cy="5639912"/>
          </a:xfrm>
          <a:prstGeom prst="bentConnector3">
            <a:avLst>
              <a:gd name="adj1" fmla="val 69324"/>
            </a:avLst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993" y="0"/>
            <a:ext cx="1802660" cy="180266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8331201" y="6028468"/>
            <a:ext cx="37862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педагогической работы коллектива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д/с «Родничок» с. Турочак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98997" y="2056847"/>
            <a:ext cx="7788922" cy="2649757"/>
          </a:xfrm>
          <a:prstGeom prst="round2DiagRect">
            <a:avLst/>
          </a:prstGeom>
          <a:solidFill>
            <a:schemeClr val="bg1">
              <a:alpha val="97000"/>
            </a:schemeClr>
          </a:solidFill>
          <a:ln w="3175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089" y="1526076"/>
            <a:ext cx="10132541" cy="238760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ФГОС в ДОУ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математическому образованию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дошкольного возраста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98" y="4664839"/>
            <a:ext cx="8083997" cy="21931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325180" y="2227563"/>
            <a:ext cx="37561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Районное методическое объединение педагогов дошкольного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элементарных математических представлений и познавательной активности у детей дошкольного возраста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38" y="666502"/>
            <a:ext cx="97942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7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менялась методика </a:t>
            </a:r>
            <a:r>
              <a:rPr lang="ru-RU" sz="17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математики </a:t>
            </a:r>
            <a:endParaRPr lang="ru-RU" sz="1700" b="1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7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sz="1700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</a:t>
            </a:r>
            <a:r>
              <a:rPr lang="ru-RU" sz="1700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возраста?</a:t>
            </a:r>
            <a:endParaRPr lang="ru-RU" sz="1700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2942" y="1622336"/>
            <a:ext cx="8541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обучение опиралось на традиционные дидактические и игровые способы.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введением ФГОС ДО в 2013 году приоритет перенесён на индивидуализацию, интеграцию знаний и поддержку инициативы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10512213" y="1130422"/>
            <a:ext cx="1270000" cy="1270000"/>
          </a:xfrm>
          <a:prstGeom prst="don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9227045" y="108373"/>
            <a:ext cx="1529844" cy="1463487"/>
          </a:xfrm>
          <a:prstGeom prst="don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42" y="1374309"/>
            <a:ext cx="8571719" cy="243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230" y="4693055"/>
            <a:ext cx="2779019" cy="1914120"/>
          </a:xfrm>
          <a:prstGeom prst="rect">
            <a:avLst/>
          </a:prstGeom>
          <a:ln w="31750">
            <a:solidFill>
              <a:srgbClr val="00206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471" y="2728267"/>
            <a:ext cx="2668468" cy="3784204"/>
          </a:xfrm>
          <a:prstGeom prst="rect">
            <a:avLst/>
          </a:prstGeom>
          <a:ln w="34925">
            <a:solidFill>
              <a:srgbClr val="00206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230" y="2573956"/>
            <a:ext cx="2835949" cy="2026845"/>
          </a:xfrm>
          <a:prstGeom prst="rect">
            <a:avLst/>
          </a:prstGeom>
          <a:ln w="31750">
            <a:solidFill>
              <a:srgbClr val="002060"/>
            </a:solidFill>
          </a:ln>
        </p:spPr>
      </p:pic>
      <p:pic>
        <p:nvPicPr>
          <p:cNvPr id="1027" name="Picture 3" descr="F:\177000055164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33" y="2728267"/>
            <a:ext cx="4710546" cy="3784204"/>
          </a:xfrm>
          <a:prstGeom prst="rect">
            <a:avLst/>
          </a:prstGeom>
          <a:noFill/>
          <a:ln w="412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3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199" y="335542"/>
            <a:ext cx="110625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компоненты математических представлений у дошкольников</a:t>
            </a:r>
            <a:endParaRPr lang="ru-RU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6973" y="1002456"/>
            <a:ext cx="3361268" cy="2987040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и сравнение</a:t>
            </a:r>
          </a:p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учатся не только считать, но и различать количества, сравнивать предметы по размеру и числу. Эти навыки закладывают фундамент для дальнейших математических операций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3147" y="1171787"/>
            <a:ext cx="331894" cy="3318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77268" y="1002456"/>
            <a:ext cx="3361268" cy="2987040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ctr"/>
            <a:r>
              <a:rPr lang="ru-RU" sz="16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Измерение и оценка величин</a:t>
            </a:r>
          </a:p>
          <a:p>
            <a:pPr algn="ctr"/>
            <a:endParaRPr lang="ru-RU" sz="16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длины, веса и объёма развивается через практические действия и наблюдения. Ребёнок осваивает понятия «больше», «меньше», «равно» на основе реального опыта</a:t>
            </a:r>
          </a:p>
          <a:p>
            <a:pPr algn="ctr"/>
            <a:endParaRPr lang="ru-RU" sz="1600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551680" y="1171787"/>
            <a:ext cx="331894" cy="3318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61773" y="1002456"/>
            <a:ext cx="3361268" cy="2987040"/>
          </a:xfrm>
          <a:prstGeom prst="roundRect">
            <a:avLst/>
          </a:prstGeom>
          <a:solidFill>
            <a:schemeClr val="accent5">
              <a:lumMod val="7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ctr"/>
            <a:r>
              <a:rPr lang="ru-RU" sz="1600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Пространственные и временные отношения</a:t>
            </a:r>
          </a:p>
          <a:p>
            <a:pPr algn="ctr"/>
            <a:endParaRPr lang="ru-RU" sz="1600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Формируются представления о направлениях, расстояниях и последовательности событий. Эти навыки важны для ориентации в окружающем мире и формирования логического мышления</a:t>
            </a:r>
          </a:p>
          <a:p>
            <a:pPr algn="ctr"/>
            <a:endParaRPr lang="ru-RU" sz="1600" cap="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466668" y="1171787"/>
            <a:ext cx="331894" cy="3318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95" y="4106336"/>
            <a:ext cx="2541688" cy="2541688"/>
          </a:xfrm>
          <a:prstGeom prst="rect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91" y="4106336"/>
            <a:ext cx="2541690" cy="2541690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526" y="4111412"/>
            <a:ext cx="2536612" cy="2536612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1862668" y="786154"/>
            <a:ext cx="8554720" cy="0"/>
          </a:xfrm>
          <a:prstGeom prst="line">
            <a:avLst/>
          </a:prstGeom>
          <a:ln w="22225">
            <a:solidFill>
              <a:schemeClr val="accent5">
                <a:lumMod val="7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39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23498" y="188946"/>
            <a:ext cx="8171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ФГОС ДО к освоению математических знаний</a:t>
            </a:r>
            <a:endParaRPr lang="ru-RU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32000" y="620037"/>
            <a:ext cx="8554720" cy="0"/>
          </a:xfrm>
          <a:prstGeom prst="line">
            <a:avLst/>
          </a:prstGeom>
          <a:ln w="22225">
            <a:solidFill>
              <a:schemeClr val="accent5">
                <a:lumMod val="7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177801" y="1019387"/>
            <a:ext cx="4559122" cy="2702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Различение количества и величины предметов формирует базу для понимания числовых отношений и арифметических действий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585883" y="4141047"/>
            <a:ext cx="2695788" cy="259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математических знаний в бытовых условиях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навыки самообслуживания и коммуникации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842453" y="743557"/>
            <a:ext cx="4024264" cy="316314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в пространстве и на плоскости позволяет ребёнку выделять формы и взаимное расположение объектов</a:t>
            </a:r>
          </a:p>
          <a:p>
            <a:pPr algn="ctr"/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136562" y="4030133"/>
            <a:ext cx="2641600" cy="264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проводить простейшие арифметические операции способствует развитию логики и мышления в практических ситуациях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0938933" y="0"/>
            <a:ext cx="6774" cy="6858000"/>
          </a:xfrm>
          <a:prstGeom prst="line">
            <a:avLst/>
          </a:prstGeom>
          <a:ln w="25400"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7920" y="-27732"/>
            <a:ext cx="85351" cy="6913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888" y="542713"/>
            <a:ext cx="2141220" cy="21412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888" y="2523913"/>
            <a:ext cx="2141220" cy="21412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4888" y="4704822"/>
            <a:ext cx="2141220" cy="21412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06" y="1269223"/>
            <a:ext cx="975183" cy="6882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546" y="3066491"/>
            <a:ext cx="980576" cy="9805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171" y="5463540"/>
            <a:ext cx="1382389" cy="77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1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6900" y="337235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приемы </a:t>
            </a:r>
            <a:r>
              <a:rPr lang="ru-RU" b="1" cap="all" dirty="0">
                <a:latin typeface="Times New Roman" panose="02020603050405020304" pitchFamily="18" charset="0"/>
                <a:ea typeface="Calibri" panose="020F0502020204030204" pitchFamily="34" charset="0"/>
              </a:rPr>
              <a:t>обучения математике детей дошкольного возраста в соответствии с требованиями ФГОС ДО</a:t>
            </a:r>
            <a:endParaRPr lang="ru-RU" cap="all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66900" y="983566"/>
            <a:ext cx="8554720" cy="0"/>
          </a:xfrm>
          <a:prstGeom prst="line">
            <a:avLst/>
          </a:prstGeom>
          <a:ln w="22225">
            <a:solidFill>
              <a:schemeClr val="accent5">
                <a:lumMod val="7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09973" y="1209075"/>
            <a:ext cx="71052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Создание развивающей предметно-пространственной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среды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Интеграция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математики в повседневную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деятельность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родителями (рекомендации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организации дидактических игр дома, элементарного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экспериментирования)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(тематические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и занимательные игры с использованием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ИКТ)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615" y="3954468"/>
            <a:ext cx="1875915" cy="2501220"/>
          </a:xfrm>
          <a:prstGeom prst="rect">
            <a:avLst/>
          </a:prstGeom>
          <a:ln w="34925">
            <a:solidFill>
              <a:srgbClr val="002060"/>
            </a:solidFill>
          </a:ln>
        </p:spPr>
      </p:pic>
      <p:pic>
        <p:nvPicPr>
          <p:cNvPr id="2051" name="Picture 3" descr="F:\1770000551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147" y="1232338"/>
            <a:ext cx="2494383" cy="2497632"/>
          </a:xfrm>
          <a:prstGeom prst="rect">
            <a:avLst/>
          </a:prstGeom>
          <a:noFill/>
          <a:ln w="254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qrL-VinoSVP0UFRW6QujCajZksmSRQxsGt4480NiyEEF60CFI5UrJrTLHqZt3bcYTOZ4_MnT6UVS1NB-Lg7BJ_h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827" y="1232338"/>
            <a:ext cx="1761541" cy="2497632"/>
          </a:xfrm>
          <a:prstGeom prst="rect">
            <a:avLst/>
          </a:prstGeom>
          <a:noFill/>
          <a:ln w="2222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665" y="3932578"/>
            <a:ext cx="2817706" cy="2530874"/>
          </a:xfrm>
          <a:prstGeom prst="rect">
            <a:avLst/>
          </a:prstGeom>
          <a:ln w="31750">
            <a:solidFill>
              <a:srgbClr val="00206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11" y="3954468"/>
            <a:ext cx="3646281" cy="2501220"/>
          </a:xfrm>
          <a:prstGeom prst="rect">
            <a:avLst/>
          </a:prstGeom>
          <a:ln w="34925"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1" y="3954468"/>
            <a:ext cx="2275840" cy="2542094"/>
          </a:xfrm>
          <a:prstGeom prst="rect">
            <a:avLst/>
          </a:prstGeom>
          <a:ln w="3492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5876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705" y="95331"/>
            <a:ext cx="2516295" cy="105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3080" y="623054"/>
            <a:ext cx="5916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математики с речью и мышлением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854026" y="1673013"/>
            <a:ext cx="1" cy="1943905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063653" y="1673013"/>
            <a:ext cx="0" cy="1849120"/>
          </a:xfrm>
          <a:prstGeom prst="line">
            <a:avLst/>
          </a:prstGeom>
          <a:ln w="222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86080" y="2076288"/>
            <a:ext cx="3312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занятия увеличивают словарный запас, формируя новые термины и понятия в речи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15832" y="2076287"/>
            <a:ext cx="3913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решение математических задач развивает навыки логического мышления и структурирования информации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63653" y="2084030"/>
            <a:ext cx="3989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классифицировать и обобщать обогащает когнитивные процессы и способствует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связной речи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дошкольного возраста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F:\17700005516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407" y="3705238"/>
            <a:ext cx="2269646" cy="2681173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1770001711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87" y="3739495"/>
            <a:ext cx="3429116" cy="2612660"/>
          </a:xfrm>
          <a:prstGeom prst="rect">
            <a:avLst/>
          </a:prstGeom>
          <a:noFill/>
          <a:ln w="254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058" y="3616918"/>
            <a:ext cx="2434206" cy="2735237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9873" y="1026682"/>
            <a:ext cx="8571719" cy="2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8000" y="464235"/>
            <a:ext cx="1168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dirty="0" smtClean="0">
                <a:latin typeface="Times New Roman" panose="02020603050405020304" pitchFamily="18" charset="0"/>
              </a:rPr>
              <a:t>Целевые </a:t>
            </a:r>
            <a:r>
              <a:rPr lang="ru-RU" sz="1600" b="1" cap="all" dirty="0">
                <a:latin typeface="Times New Roman" panose="02020603050405020304" pitchFamily="18" charset="0"/>
              </a:rPr>
              <a:t>ориентиры по формированию элементарных математических представлений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0268" y="919504"/>
            <a:ext cx="8554720" cy="0"/>
          </a:xfrm>
          <a:prstGeom prst="line">
            <a:avLst/>
          </a:prstGeom>
          <a:ln w="22225">
            <a:solidFill>
              <a:schemeClr val="accent5">
                <a:lumMod val="75000"/>
                <a:alpha val="5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116" y="4529746"/>
            <a:ext cx="2778884" cy="232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56" y="1289050"/>
            <a:ext cx="1910943" cy="19109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7" y="2815431"/>
            <a:ext cx="2387600" cy="2387600"/>
          </a:xfrm>
          <a:prstGeom prst="rect">
            <a:avLst/>
          </a:prstGeom>
        </p:spPr>
      </p:pic>
      <p:sp>
        <p:nvSpPr>
          <p:cNvPr id="9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4883150"/>
            <a:ext cx="1441450" cy="144145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2200910" y="2108030"/>
            <a:ext cx="704850" cy="2286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200910" y="3723481"/>
            <a:ext cx="704850" cy="2286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910" y="5490148"/>
            <a:ext cx="707197" cy="22557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176693" y="1760665"/>
            <a:ext cx="78164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логико-математических представлений о математических свойствах и отношениях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конкретных величинах, числах, геометрических фигурах, зависимостях, закономерностях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05760" y="3376116"/>
            <a:ext cx="8046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сенсорных, предметно-действенных способов познания математических свойств и отношений: обследование, сопоставление, группировка, упорядочение, разбиение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70431" y="5254055"/>
            <a:ext cx="7095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логических способов познания математических свойств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отношений, овладение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математическими способами познания действительности: счёт, измерение, простейшие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7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2374" y="274582"/>
            <a:ext cx="10281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системного формирования математических представлений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126" y="758202"/>
            <a:ext cx="8571719" cy="24386"/>
          </a:xfrm>
          <a:prstGeom prst="rect">
            <a:avLst/>
          </a:prstGeom>
        </p:spPr>
      </p:pic>
      <p:sp>
        <p:nvSpPr>
          <p:cNvPr id="7" name="Загнутый угол 6"/>
          <p:cNvSpPr/>
          <p:nvPr/>
        </p:nvSpPr>
        <p:spPr>
          <a:xfrm>
            <a:off x="501227" y="1381761"/>
            <a:ext cx="11413067" cy="4443306"/>
          </a:xfrm>
          <a:prstGeom prst="foldedCorner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подход к формированию математических представлений у дошкольников в ДОУ представляет собой комплексную педагогическую задачу. Он выходит за рамки простого знакомства с цифрами и геометрическими фигурами и направлен на всестороннее интеллектуальное развитие ребёнка. Такая организация образовательного процесса способствует успешной подготовке к школьному обучению и формированию практических навыков, необходимых в повседневной жизни. Грамотно выстроенная образовательная работа позволяет максимально реализовать индивидуальные возможности каждого воспитанника и повысить эффективность усвоения материала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90881" y="1537547"/>
            <a:ext cx="508000" cy="50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88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474</Words>
  <Application>Microsoft Office PowerPoint</Application>
  <PresentationFormat>Широкоэкранный</PresentationFormat>
  <Paragraphs>49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Тема Office</vt:lpstr>
      <vt:lpstr>Требования ФГОС в ДОУ к математическому образованию  детей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35</cp:revision>
  <dcterms:created xsi:type="dcterms:W3CDTF">2026-02-01T05:50:53Z</dcterms:created>
  <dcterms:modified xsi:type="dcterms:W3CDTF">2026-02-02T08:35:36Z</dcterms:modified>
</cp:coreProperties>
</file>