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2"/>
    <p:sldId id="256" r:id="rId3"/>
    <p:sldId id="261" r:id="rId4"/>
    <p:sldId id="274" r:id="rId5"/>
    <p:sldId id="270" r:id="rId6"/>
    <p:sldId id="271" r:id="rId7"/>
    <p:sldId id="262" r:id="rId8"/>
    <p:sldId id="275" r:id="rId9"/>
    <p:sldId id="276" r:id="rId10"/>
    <p:sldId id="264" r:id="rId11"/>
    <p:sldId id="265" r:id="rId12"/>
    <p:sldId id="266" r:id="rId13"/>
    <p:sldId id="272" r:id="rId14"/>
    <p:sldId id="277" r:id="rId15"/>
    <p:sldId id="267" r:id="rId16"/>
    <p:sldId id="268" r:id="rId17"/>
    <p:sldId id="269" r:id="rId18"/>
    <p:sldId id="259" r:id="rId19"/>
    <p:sldId id="257" r:id="rId20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828"/>
    <a:srgbClr val="00863D"/>
    <a:srgbClr val="8D1E1B"/>
    <a:srgbClr val="993300"/>
    <a:srgbClr val="BE2824"/>
    <a:srgbClr val="F90B05"/>
    <a:srgbClr val="740000"/>
    <a:srgbClr val="BC08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file:///D:\&#1055;&#1077;&#1076;&#1089;&#1086;&#1074;&#1077;&#1090;%2024.11.2022\WhatsApp%20Video%202022-11-22%20at%2016.29.04.mp4" TargetMode="External"/><Relationship Id="rId1" Type="http://schemas.microsoft.com/office/2007/relationships/media" Target="file:///D:\&#1055;&#1077;&#1076;&#1089;&#1086;&#1074;&#1077;&#1090;%2024.11.2022\WhatsApp%20Video%202022-11-22%20at%2016.29.04.mp4" TargetMode="Externa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ebp"/><Relationship Id="rId2" Type="http://schemas.openxmlformats.org/officeDocument/2006/relationships/image" Target="../media/image16.webp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nevsepic.com.ua/uploads/posts/2012-04/1335697783-1715940-1-30.jpg" TargetMode="External"/><Relationship Id="rId2" Type="http://schemas.openxmlformats.org/officeDocument/2006/relationships/hyperlink" Target="http://www.pra3dnuk.ru/foto/3/23fev15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mg-fotki.yandex.ru/get/6727/206363740.48d/0_d6f2e_d4e081bd_orig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eb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ebp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ebp"/><Relationship Id="rId2" Type="http://schemas.openxmlformats.org/officeDocument/2006/relationships/image" Target="../media/image4.webp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 txBox="1"/>
          <p:nvPr/>
        </p:nvSpPr>
        <p:spPr bwMode="auto">
          <a:xfrm>
            <a:off x="1403985" y="1341120"/>
            <a:ext cx="7272338" cy="24479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4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«Использование цифровых инструментов для развития познавательных метапредметных умений на уроках географии и биологии»</a:t>
            </a:r>
          </a:p>
        </p:txBody>
      </p:sp>
      <p:pic>
        <p:nvPicPr>
          <p:cNvPr id="3075" name="Рисунок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5" y="4437063"/>
            <a:ext cx="2195513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1"/>
          <p:cNvSpPr txBox="1">
            <a:spLocks noChangeArrowheads="1"/>
          </p:cNvSpPr>
          <p:nvPr/>
        </p:nvSpPr>
        <p:spPr bwMode="auto">
          <a:xfrm>
            <a:off x="5868098" y="4797425"/>
            <a:ext cx="292214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географии,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КК Кононова Е.В.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биологии Шук Т.А.</a:t>
            </a:r>
          </a:p>
        </p:txBody>
      </p:sp>
      <p:sp>
        <p:nvSpPr>
          <p:cNvPr id="3077" name="TextBox 5"/>
          <p:cNvSpPr txBox="1">
            <a:spLocks noChangeArrowheads="1"/>
          </p:cNvSpPr>
          <p:nvPr/>
        </p:nvSpPr>
        <p:spPr bwMode="auto">
          <a:xfrm>
            <a:off x="3203886" y="5949315"/>
            <a:ext cx="24044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Верх-Бийск, 2026 г.</a:t>
            </a:r>
          </a:p>
        </p:txBody>
      </p:sp>
      <p:sp>
        <p:nvSpPr>
          <p:cNvPr id="307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7200" y="681038"/>
            <a:ext cx="6769100" cy="1752600"/>
          </a:xfrm>
        </p:spPr>
        <p:txBody>
          <a:bodyPr/>
          <a:lstStyle/>
          <a:p>
            <a:r>
              <a:rPr lang="ru-RU" altLang="ru-RU" sz="1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МОУ «Тондошенская ООШ» «Верх-Бийская ООШ»</a:t>
            </a:r>
            <a:endParaRPr lang="ru-RU" altLang="ru-RU" sz="140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Анимированные схемы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43305" y="2132965"/>
            <a:ext cx="4040188" cy="3951288"/>
          </a:xfrm>
        </p:spPr>
        <p:txBody>
          <a:bodyPr/>
          <a:lstStyle/>
          <a:p>
            <a:r>
              <a:rPr lang="ru-RU" dirty="0"/>
              <a:t>Картинка биология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041775" cy="885775"/>
          </a:xfrm>
        </p:spPr>
        <p:txBody>
          <a:bodyPr>
            <a:normAutofit fontScale="55000" lnSpcReduction="20000"/>
          </a:bodyPr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 новых компьютерных моделей </a:t>
            </a:r>
          </a:p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существенно повысить интерес обучающихся к изучению, а, следовательно, и улучшить качество знаний.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7" name="Content Placeholder 6" descr="roleplay-custom-globe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787900" y="2348865"/>
            <a:ext cx="4001135" cy="3951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animate-the-vax-covid 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405" y="2708910"/>
            <a:ext cx="3715385" cy="37153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3D моделей в обучении – это не только наглядно, но и интересно, увлекательно, удобно и современно. </a:t>
            </a:r>
            <a:br>
              <a:rPr lang="ru-RU" altLang="ru-RU" dirty="0">
                <a:latin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5" name="WhatsApp Video 2022-11-22 at 16.29.04.mp4">
            <a:hlinkClick r:id="" action="ppaction://media"/>
          </p:cNvPr>
          <p:cNvPicPr>
            <a:picLocks noGrp="1" noRot="1" noChangeAspect="1"/>
          </p:cNvPicPr>
          <p:nvPr>
            <p:ph type="pic"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 b="15625"/>
          <a:stretch>
            <a:fillRect/>
          </a:stretch>
        </p:blipFill>
        <p:spPr bwMode="auto">
          <a:xfrm>
            <a:off x="2267744" y="365918"/>
            <a:ext cx="5486400" cy="3382963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разнообразными 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картами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15616" y="2137432"/>
            <a:ext cx="3536132" cy="4603936"/>
          </a:xfrm>
        </p:spPr>
        <p:txBody>
          <a:bodyPr>
            <a:normAutofit fontScale="85000" lnSpcReduction="20000"/>
          </a:bodyPr>
          <a:lstStyle/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</a:rPr>
              <a:t>Прикосновением к любой области географической карты на интерактивной доске можно задать ее увеличение для более детального рассмотрения.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интерактивной доске можно легко передвигать объекты и надписи, ключевые области  добавлять комментарии к географическим объектам и добавлять цвета. Обучающиеся делают все это у доски перед всем классом, что, несомненно, привлекает всеобщее внимание.</a:t>
            </a:r>
          </a:p>
          <a:p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FBD1991D-0A1C-F8D9-A70A-F8A393F2732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475512" y="2348880"/>
            <a:ext cx="4689584" cy="352839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магистр\Брынза\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659" y="980728"/>
            <a:ext cx="7644341" cy="5733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Кабинет географии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933056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278" y="1150933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BA4B73C-27EE-3F8A-EB18-8F3D991948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40" y="1426157"/>
            <a:ext cx="3240360" cy="2429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32C27C-6470-C792-8549-891CB4535F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4048" y="4204629"/>
            <a:ext cx="3682752" cy="2764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alt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 работы с </a:t>
            </a:r>
            <a:br>
              <a:rPr lang="ru-RU" alt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интерактивной  доской в школе:</a:t>
            </a:r>
            <a:br>
              <a:rPr lang="ru-RU" altLang="ru-RU" b="1" dirty="0">
                <a:solidFill>
                  <a:srgbClr val="00206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403648"/>
            <a:ext cx="7557392" cy="5301208"/>
          </a:xfrm>
        </p:spPr>
        <p:txBody>
          <a:bodyPr>
            <a:normAutofit lnSpcReduction="10000"/>
          </a:bodyPr>
          <a:lstStyle/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alt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доска совместима с программами для всех лет обучения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2.Усиливает подачу материала, позволяя эффективно работать с веб-сайтами и другими ресурсами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3.Предоставляет больше возможностей для взаимодействия и обсуждения в классе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 Делает занятия интересными и увлекательными, благодаря разнообразному и динамичному использованию ресурсов, развивает мотивацию.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alt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доска </a:t>
            </a:r>
            <a:b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                              -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61256" y="1613384"/>
            <a:ext cx="3714799" cy="5127984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презентации можно работать на созданной</a:t>
            </a:r>
          </a:p>
          <a:p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Экономия времени урока           (неоднократно можно возвращаться на предыдущие страницы; увеличивается темп урока)</a:t>
            </a:r>
          </a:p>
          <a:p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урока подается эффектнее (например на уроке геометрии работаем с фигурами , инструментами</a:t>
            </a:r>
          </a:p>
          <a:p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 используется учебный материал.</a:t>
            </a:r>
          </a:p>
          <a:p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Учитываются возрастные особенности каждого школьника</a:t>
            </a: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26901" y="1613384"/>
            <a:ext cx="4038600" cy="4525963"/>
          </a:xfrm>
        </p:spPr>
        <p:txBody>
          <a:bodyPr>
            <a:normAutofit/>
          </a:bodyPr>
          <a:lstStyle/>
          <a:p>
            <a:r>
              <a:rPr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Изображение, передаваемое на поверхность интерактивной доски, может закрываться человеком, находящимся около доски. </a:t>
            </a:r>
          </a:p>
          <a:p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Поверхность интерактивных досок может повредиться</a:t>
            </a:r>
          </a:p>
          <a:p>
            <a:r>
              <a:rPr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ИКТ на высоком уровне</a:t>
            </a:r>
          </a:p>
          <a:p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зависание компьютера</a:t>
            </a:r>
          </a:p>
          <a:p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Сбивается калибровка</a:t>
            </a:r>
          </a:p>
          <a:p>
            <a:endParaRPr lang="ru-RU" alt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Подзаголовок 2"/>
          <p:cNvSpPr txBox="1"/>
          <p:nvPr/>
        </p:nvSpPr>
        <p:spPr bwMode="auto">
          <a:xfrm>
            <a:off x="5076056" y="4509120"/>
            <a:ext cx="270668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1680" y="1659285"/>
            <a:ext cx="712879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Главное, чтобы уроки с использованием цифровых инструментов стали привычными и удобными в работе учителя и учеников, так как они экономят время, делают урок более разнообразным, расширяют границы предмета</a:t>
            </a:r>
            <a:endParaRPr lang="ru-RU" sz="32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508C130-DE5E-ACBE-89D0-5C864CCAEBA4}"/>
              </a:ext>
            </a:extLst>
          </p:cNvPr>
          <p:cNvSpPr/>
          <p:nvPr/>
        </p:nvSpPr>
        <p:spPr>
          <a:xfrm>
            <a:off x="3419601" y="476672"/>
            <a:ext cx="23047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Вывод: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88640"/>
            <a:ext cx="6717432" cy="792088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- ресурсы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1196752"/>
            <a:ext cx="7200800" cy="266429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>
                <a:srgbClr val="C00000"/>
              </a:buClr>
              <a:buSzPct val="75000"/>
              <a:buFont typeface="Wingdings" panose="05000000000000000000" pitchFamily="2" charset="2"/>
              <a:buChar char="v"/>
            </a:pPr>
            <a:r>
              <a:rPr lang="ru-RU" sz="2600" b="1" dirty="0"/>
              <a:t>Карта:</a:t>
            </a:r>
            <a:endParaRPr lang="ru-RU" sz="2600" dirty="0">
              <a:hlinkClick r:id="rId2"/>
            </a:endParaRPr>
          </a:p>
          <a:p>
            <a:pPr marL="0" indent="0"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r>
              <a:rPr lang="ru-RU" sz="1800" dirty="0">
                <a:hlinkClick r:id="rId3"/>
              </a:rPr>
              <a:t>http://nevsepic.com.ua/uploads/posts/2012-04/1335697783-1715940-1-30.jpg</a:t>
            </a:r>
            <a:r>
              <a:rPr lang="ru-RU" sz="1800" dirty="0"/>
              <a:t> </a:t>
            </a:r>
          </a:p>
          <a:p>
            <a:pPr marL="0" indent="0"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endParaRPr lang="ru-RU" sz="1800" dirty="0"/>
          </a:p>
          <a:p>
            <a:pPr>
              <a:spcBef>
                <a:spcPts val="0"/>
              </a:spcBef>
              <a:buClr>
                <a:srgbClr val="C00000"/>
              </a:buClr>
              <a:buSzPct val="75000"/>
              <a:buFont typeface="Wingdings" panose="05000000000000000000" pitchFamily="2" charset="2"/>
              <a:buChar char="v"/>
            </a:pPr>
            <a:r>
              <a:rPr lang="ru-RU" sz="2600" b="1" dirty="0"/>
              <a:t>Компас: </a:t>
            </a:r>
          </a:p>
          <a:p>
            <a:pPr marL="0" indent="0">
              <a:spcBef>
                <a:spcPts val="0"/>
              </a:spcBef>
              <a:buClr>
                <a:srgbClr val="C00000"/>
              </a:buClr>
              <a:buSzPct val="75000"/>
              <a:buNone/>
            </a:pPr>
            <a:r>
              <a:rPr lang="ru-RU" sz="1800" dirty="0">
                <a:hlinkClick r:id="rId4"/>
              </a:rPr>
              <a:t>http://img-fotki.yandex.ru/get/6727/206363740.48d/0_d6f2e_d4e081bd_orig</a:t>
            </a:r>
            <a:r>
              <a:rPr lang="ru-RU" sz="1800" dirty="0"/>
              <a:t> </a:t>
            </a:r>
          </a:p>
        </p:txBody>
      </p:sp>
      <p:sp>
        <p:nvSpPr>
          <p:cNvPr id="4" name="Подзаголовок 2"/>
          <p:cNvSpPr txBox="1"/>
          <p:nvPr/>
        </p:nvSpPr>
        <p:spPr>
          <a:xfrm>
            <a:off x="611560" y="5949280"/>
            <a:ext cx="8352928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/>
              <a:t>На момент создания шаблона все ссылки на использованные ресурсы являются активными.</a:t>
            </a:r>
            <a:endParaRPr lang="ru-RU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979712" y="548680"/>
            <a:ext cx="67687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400" i="1" dirty="0"/>
              <a:t>СПАСИБО ЗА ВНИ МАНИЕ!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628800"/>
            <a:ext cx="5868144" cy="44011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692696"/>
            <a:ext cx="7056784" cy="244827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31750" contourW="12700">
              <a:bevelT w="63500" h="57150"/>
              <a:contourClr>
                <a:srgbClr val="005828"/>
              </a:contourClr>
            </a:sp3d>
          </a:bodyPr>
          <a:lstStyle/>
          <a:p>
            <a:r>
              <a:rPr lang="ru-RU" sz="2800" b="1" dirty="0">
                <a:solidFill>
                  <a:schemeClr val="tx2"/>
                </a:solidFill>
              </a:rPr>
              <a:t>Цифровые инструменты </a:t>
            </a:r>
            <a:r>
              <a:rPr lang="ru-RU" sz="2000" b="1" dirty="0">
                <a:solidFill>
                  <a:schemeClr val="tx2"/>
                </a:solidFill>
              </a:rPr>
              <a:t>можно использовать на уроках для создания материалов, проведения тестов и опросов, коммуникации между учителем и учениками, а также для организации проектной работы</a:t>
            </a:r>
            <a:r>
              <a:rPr lang="ru-RU" sz="2000" dirty="0">
                <a:solidFill>
                  <a:schemeClr val="tx2"/>
                </a:solidFill>
              </a:rPr>
              <a:t>. Такие инструменты — это программное обеспечение и приложения, которые помогают создавать, управлять и делиться контентом в цифровом формате на уроке</a:t>
            </a:r>
            <a:endParaRPr lang="ru-RU" sz="2000" b="1" dirty="0">
              <a:ln w="11430"/>
              <a:solidFill>
                <a:srgbClr val="00863D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3717033"/>
            <a:ext cx="7488832" cy="2880319"/>
          </a:xfrm>
          <a:ln>
            <a:solidFill>
              <a:srgbClr val="005828"/>
            </a:solidFill>
          </a:ln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ru-RU" sz="3500" b="1" dirty="0">
                <a:solidFill>
                  <a:schemeClr val="tx2"/>
                </a:solidFill>
              </a:rPr>
              <a:t>Метапредметные умения</a:t>
            </a:r>
            <a:r>
              <a:rPr lang="ru-RU" sz="3500" dirty="0">
                <a:solidFill>
                  <a:schemeClr val="tx2"/>
                </a:solidFill>
              </a:rPr>
              <a:t> </a:t>
            </a:r>
            <a:r>
              <a:rPr lang="ru-RU" sz="2400" dirty="0">
                <a:solidFill>
                  <a:schemeClr val="tx2"/>
                </a:solidFill>
              </a:rPr>
              <a:t>— это </a:t>
            </a:r>
            <a:r>
              <a:rPr lang="ru-RU" sz="2400" b="1" dirty="0">
                <a:solidFill>
                  <a:schemeClr val="tx2"/>
                </a:solidFill>
              </a:rPr>
              <a:t>освоенные универсальные способы деятельности</a:t>
            </a:r>
            <a:r>
              <a:rPr lang="ru-RU" sz="2400" dirty="0">
                <a:solidFill>
                  <a:schemeClr val="tx2"/>
                </a:solidFill>
              </a:rPr>
              <a:t>, применимые как в рамках образовательного процесса, так и при решении проблем в реальных жизненных ситуациях. Простыми словами, это умения, которые помогают ученикам анализировать, перерабатывать информацию и применять её в разнообразной деятельности теоретического, практического или творческого характера на уроке географии</a:t>
            </a:r>
          </a:p>
          <a:p>
            <a:pPr>
              <a:spcBef>
                <a:spcPts val="0"/>
              </a:spcBef>
            </a:pP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50812"/>
            <a:ext cx="3008313" cy="1162050"/>
          </a:xfrm>
        </p:spPr>
        <p:txBody>
          <a:bodyPr/>
          <a:lstStyle/>
          <a:p>
            <a:r>
              <a:rPr lang="ru-RU" dirty="0"/>
              <a:t>Интерактивная доска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45853" y="1559975"/>
            <a:ext cx="3008313" cy="4691063"/>
          </a:xfrm>
        </p:spPr>
        <p:txBody>
          <a:bodyPr/>
          <a:lstStyle/>
          <a:p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доска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b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основной элемент интерактивной системы, состоящей из проектора, компьютера и специализированного программного обеспечения</a:t>
            </a:r>
            <a:r>
              <a:rPr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  <a:p>
            <a:r>
              <a:rPr lang="ru-RU" b="1" dirty="0">
                <a:solidFill>
                  <a:schemeClr val="tx2"/>
                </a:solidFill>
              </a:rPr>
              <a:t>Интерактивная доска способствует формированию познавательных метапредметных умений</a:t>
            </a:r>
            <a:r>
              <a:rPr lang="ru-RU" dirty="0">
                <a:solidFill>
                  <a:schemeClr val="tx2"/>
                </a:solidFill>
              </a:rPr>
              <a:t> через организацию интерактивного обучения, проведение поисково-исследовательской деятельности, анализ и инициирование дискуссий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166" y="273050"/>
            <a:ext cx="4389834" cy="58531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412776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/>
              <a:t>Кабинет географии                 Кабинет биологии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96952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996952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9479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Интерактивные технологии для образования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pPr algn="ctr"/>
            <a:r>
              <a:rPr lang="ru-RU" dirty="0"/>
              <a:t>Слово </a:t>
            </a:r>
            <a:r>
              <a:rPr lang="ru-RU" b="1" dirty="0"/>
              <a:t>“интерактив”</a:t>
            </a:r>
          </a:p>
          <a:p>
            <a:pPr algn="ctr"/>
            <a:r>
              <a:rPr lang="ru-RU" b="1" dirty="0"/>
              <a:t> </a:t>
            </a:r>
            <a:r>
              <a:rPr lang="ru-RU" dirty="0"/>
              <a:t>образовано от слова </a:t>
            </a:r>
            <a:r>
              <a:rPr lang="ru-RU" b="1" dirty="0"/>
              <a:t>“</a:t>
            </a:r>
            <a:r>
              <a:rPr lang="ru-RU" b="1" dirty="0" err="1"/>
              <a:t>interact</a:t>
            </a:r>
            <a:r>
              <a:rPr lang="ru-RU" b="1" dirty="0"/>
              <a:t>”</a:t>
            </a:r>
          </a:p>
          <a:p>
            <a:pPr algn="ctr"/>
            <a:r>
              <a:rPr lang="ru-RU" dirty="0"/>
              <a:t> (англ.), где </a:t>
            </a:r>
            <a:r>
              <a:rPr lang="ru-RU" b="1" dirty="0"/>
              <a:t>“</a:t>
            </a:r>
            <a:r>
              <a:rPr lang="ru-RU" b="1" dirty="0" err="1"/>
              <a:t>inter</a:t>
            </a:r>
            <a:r>
              <a:rPr lang="ru-RU" b="1" dirty="0"/>
              <a:t>”</a:t>
            </a:r>
            <a:r>
              <a:rPr lang="ru-RU" dirty="0"/>
              <a:t> — взаимный, </a:t>
            </a:r>
            <a:r>
              <a:rPr lang="ru-RU" b="1" dirty="0"/>
              <a:t>“</a:t>
            </a:r>
            <a:r>
              <a:rPr lang="ru-RU" b="1" dirty="0" err="1"/>
              <a:t>act</a:t>
            </a:r>
            <a:r>
              <a:rPr lang="ru-RU" b="1" dirty="0"/>
              <a:t>”</a:t>
            </a:r>
            <a:r>
              <a:rPr lang="ru-RU" dirty="0"/>
              <a:t> — действовать. “Интерактивность” означает способность взаимодействовать или находиться в режиме диалога. Следовательно, интерактивное обучение — это, прежде всего, диалоговое обучение. </a:t>
            </a:r>
          </a:p>
          <a:p>
            <a:endParaRPr lang="ru-RU" dirty="0"/>
          </a:p>
        </p:txBody>
      </p:sp>
      <p:pic>
        <p:nvPicPr>
          <p:cNvPr id="1026" name="Picture 2" descr="Picture background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7" y="2636912"/>
            <a:ext cx="4040188" cy="2691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магистр\Брынза\0006-006-Dlja-chego-nuzhna-interaktivnaja-dos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68760"/>
            <a:ext cx="7164288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Презентации, демонстрации </a:t>
            </a:r>
            <a:b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создание моделей</a:t>
            </a:r>
            <a:b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33264" y="1988840"/>
            <a:ext cx="3538736" cy="5141168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доска позволяет активизировать познавательную деятельность учащихся, стимулировать активную мыслительную деятельность с аудиовизуальной информацией, использовать интерактивные задания. А также, и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спользование необходимого программного обеспечения и ресурсов в сочетании с интерактивной доской может улучшить понимание нового материала.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07C7AE-5C5E-4C85-0062-D9CA2666D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260746"/>
            <a:ext cx="4483833" cy="3362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-31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Активное вовлечение </a:t>
            </a:r>
            <a:br>
              <a:rPr lang="ru-RU" dirty="0"/>
            </a:br>
            <a:r>
              <a:rPr lang="ru-RU" dirty="0"/>
              <a:t>учащихся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142683"/>
            <a:ext cx="7213178" cy="5409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840" y="11652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Улучшение темпа в течении </a:t>
            </a:r>
            <a:br>
              <a:rPr lang="ru-RU" dirty="0"/>
            </a:br>
            <a:r>
              <a:rPr lang="ru-RU" dirty="0"/>
              <a:t>занятий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5955A7-158D-21DC-DFB0-56E38C0DE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397832"/>
            <a:ext cx="7056784" cy="5314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669</Words>
  <Application>Microsoft Office PowerPoint</Application>
  <PresentationFormat>Экран (4:3)</PresentationFormat>
  <Paragraphs>61</Paragraphs>
  <Slides>19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Times New Roman</vt:lpstr>
      <vt:lpstr>Wingdings</vt:lpstr>
      <vt:lpstr>Тема Office</vt:lpstr>
      <vt:lpstr>Презентация PowerPoint</vt:lpstr>
      <vt:lpstr>Цифровые инструменты можно использовать на уроках для создания материалов, проведения тестов и опросов, коммуникации между учителем и учениками, а также для организации проектной работы. Такие инструменты — это программное обеспечение и приложения, которые помогают создавать, управлять и делиться контентом в цифровом формате на уроке</vt:lpstr>
      <vt:lpstr>Интерактивная доска</vt:lpstr>
      <vt:lpstr>Кабинет географии                 Кабинет биологии</vt:lpstr>
      <vt:lpstr>Интерактивные технологии для образования</vt:lpstr>
      <vt:lpstr>Презентация PowerPoint</vt:lpstr>
      <vt:lpstr>Презентации, демонстрации  и создание моделей </vt:lpstr>
      <vt:lpstr>Активное вовлечение  учащихся</vt:lpstr>
      <vt:lpstr>Улучшение темпа в течении  занятий</vt:lpstr>
      <vt:lpstr> Анимированные схемы</vt:lpstr>
      <vt:lpstr>Использование 3D моделей в обучении – это не только наглядно, но и интересно, увлекательно, удобно и современно.  </vt:lpstr>
      <vt:lpstr>Работа с разнообразными  картами</vt:lpstr>
      <vt:lpstr>Презентация PowerPoint</vt:lpstr>
      <vt:lpstr>Кабинет географии</vt:lpstr>
      <vt:lpstr>Преимущества  работы с  интерактивной  доской в школе: </vt:lpstr>
      <vt:lpstr>Интерактивная доска  +                               -</vt:lpstr>
      <vt:lpstr>Презентация PowerPoint</vt:lpstr>
      <vt:lpstr>Интернет - ресурсы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Географические</dc:title>
  <dc:creator>Ранько Елена</dc:creator>
  <cp:lastModifiedBy>A-6</cp:lastModifiedBy>
  <cp:revision>33</cp:revision>
  <cp:lastPrinted>2026-02-13T08:02:00Z</cp:lastPrinted>
  <dcterms:created xsi:type="dcterms:W3CDTF">2015-04-19T15:51:00Z</dcterms:created>
  <dcterms:modified xsi:type="dcterms:W3CDTF">2026-02-16T07:06:09Z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B23422D654324C48B50B6E3EAC31BB41_12</vt:lpwstr>
  </property>
  <property fmtid="{D5CDD505-2E9C-101B-9397-08002B2CF9AE}" pid="3" name="KSOProductBuildVer">
    <vt:lpwstr>1033-12.2.0.23196</vt:lpwstr>
  </property>
</Properties>
</file>