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4630400" cy="8229600"/>
  <p:notesSz cx="8229600" cy="14630400"/>
  <p:embeddedFontLst>
    <p:embeddedFont>
      <p:font typeface="Calibri" pitchFamily="34" charset="0"/>
      <p:regular r:id="rId10"/>
      <p:bold r:id="rId11"/>
      <p:italic r:id="rId12"/>
      <p:boldItalic r:id="rId13"/>
    </p:embeddedFont>
    <p:embeddedFont>
      <p:font typeface="Geist" charset="-52"/>
      <p:regular r:id="rId14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0" d="100"/>
          <a:sy n="70" d="100"/>
        </p:scale>
        <p:origin x="-654" y="-108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289862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554733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878001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73174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9840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600884" y="992744"/>
            <a:ext cx="7556421" cy="42526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0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Общие подходы к формированию оценки планируемых результатов в соответствии с ФОП НОО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6375440" y="4172664"/>
            <a:ext cx="800731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Систематизация современных подходов к оцениванию в рамках обновленных стандартов начального </a:t>
            </a:r>
            <a:r>
              <a:rPr lang="en-US" sz="2000" b="1" dirty="0" err="1">
                <a:latin typeface="Geist" pitchFamily="34" charset="0"/>
                <a:ea typeface="Geist" pitchFamily="34" charset="-122"/>
                <a:cs typeface="Geist" pitchFamily="34" charset="-120"/>
              </a:rPr>
              <a:t>общего</a:t>
            </a:r>
            <a:r>
              <a:rPr lang="en-US" sz="200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 </a:t>
            </a:r>
            <a:r>
              <a:rPr lang="en-US" sz="2000" b="1" dirty="0" err="1" smtClean="0">
                <a:latin typeface="Geist" pitchFamily="34" charset="0"/>
                <a:ea typeface="Geist" pitchFamily="34" charset="-122"/>
                <a:cs typeface="Geist" pitchFamily="34" charset="-120"/>
              </a:rPr>
              <a:t>образования</a:t>
            </a:r>
            <a:endParaRPr lang="en-US" sz="2000" b="1" dirty="0" smtClean="0">
              <a:latin typeface="Geist" pitchFamily="34" charset="0"/>
              <a:ea typeface="Geist" pitchFamily="34" charset="-122"/>
              <a:cs typeface="Geist" pitchFamily="34" charset="-12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en-US" sz="2000" b="1" dirty="0">
              <a:latin typeface="Geist" pitchFamily="34" charset="0"/>
              <a:ea typeface="Geist" pitchFamily="34" charset="-122"/>
              <a:cs typeface="Geist" pitchFamily="34" charset="-120"/>
            </a:endParaRPr>
          </a:p>
          <a:p>
            <a:pPr marL="0" indent="0" algn="r">
              <a:lnSpc>
                <a:spcPts val="2850"/>
              </a:lnSpc>
              <a:buNone/>
            </a:pPr>
            <a:r>
              <a:rPr lang="ru-RU" sz="2800" b="1" dirty="0" smtClean="0">
                <a:ea typeface="Geist" pitchFamily="34" charset="-122"/>
                <a:cs typeface="Geist" pitchFamily="34" charset="-120"/>
              </a:rPr>
              <a:t>Черникова О.П.,</a:t>
            </a:r>
          </a:p>
          <a:p>
            <a:pPr marL="0" indent="0" algn="r">
              <a:lnSpc>
                <a:spcPts val="2850"/>
              </a:lnSpc>
              <a:buNone/>
            </a:pPr>
            <a:r>
              <a:rPr lang="ru-RU" sz="2800" b="1" dirty="0" smtClean="0">
                <a:ea typeface="Geist" pitchFamily="34" charset="-122"/>
                <a:cs typeface="Geist" pitchFamily="34" charset="-120"/>
              </a:rPr>
              <a:t>учитель начальных классов</a:t>
            </a:r>
          </a:p>
          <a:p>
            <a:pPr marL="0" indent="0" algn="r">
              <a:lnSpc>
                <a:spcPts val="2850"/>
              </a:lnSpc>
              <a:buNone/>
            </a:pPr>
            <a:r>
              <a:rPr lang="ru-RU" sz="2800" b="1" dirty="0" smtClean="0">
                <a:ea typeface="Geist" pitchFamily="34" charset="-122"/>
                <a:cs typeface="Geist" pitchFamily="34" charset="-120"/>
              </a:rPr>
              <a:t>МОУ «Турочакская СОШ </a:t>
            </a:r>
            <a:r>
              <a:rPr lang="ru-RU" sz="2800" b="1" dirty="0" err="1" smtClean="0">
                <a:ea typeface="Geist" pitchFamily="34" charset="-122"/>
                <a:cs typeface="Geist" pitchFamily="34" charset="-120"/>
              </a:rPr>
              <a:t>им.Я.И.Баляева</a:t>
            </a:r>
            <a:r>
              <a:rPr lang="ru-RU" sz="2800" b="1" dirty="0" smtClean="0">
                <a:ea typeface="Geist" pitchFamily="34" charset="-122"/>
                <a:cs typeface="Geist" pitchFamily="34" charset="-120"/>
              </a:rPr>
              <a:t>»</a:t>
            </a:r>
          </a:p>
          <a:p>
            <a:pPr marL="0" indent="0" algn="r">
              <a:lnSpc>
                <a:spcPts val="2850"/>
              </a:lnSpc>
              <a:buNone/>
            </a:pPr>
            <a:endParaRPr lang="ru-RU" sz="2800" b="1" dirty="0" smtClean="0">
              <a:ea typeface="Geist" pitchFamily="34" charset="-122"/>
              <a:cs typeface="Geist" pitchFamily="34" charset="-120"/>
            </a:endParaRPr>
          </a:p>
          <a:p>
            <a:pPr marL="0" indent="0" algn="r">
              <a:lnSpc>
                <a:spcPts val="2850"/>
              </a:lnSpc>
              <a:buNone/>
            </a:pPr>
            <a:endParaRPr lang="ru-RU" sz="2800" b="1" dirty="0">
              <a:ea typeface="Geist" pitchFamily="34" charset="-122"/>
              <a:cs typeface="Geist" pitchFamily="34" charset="-120"/>
            </a:endParaRPr>
          </a:p>
          <a:p>
            <a:pPr marL="0" indent="0" algn="r">
              <a:lnSpc>
                <a:spcPts val="2850"/>
              </a:lnSpc>
              <a:buNone/>
            </a:pPr>
            <a:r>
              <a:rPr lang="ru-RU" sz="2800" b="1" dirty="0" smtClean="0">
                <a:ea typeface="Geist" pitchFamily="34" charset="-122"/>
                <a:cs typeface="Geist" pitchFamily="34" charset="-120"/>
              </a:rPr>
              <a:t>2026 год</a:t>
            </a:r>
            <a:endParaRPr lang="en-US" sz="2800" b="1" dirty="0" smtClean="0">
              <a:ea typeface="Geist" pitchFamily="34" charset="-122"/>
              <a:cs typeface="Geist" pitchFamily="34" charset="-12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en-US" sz="2000" b="1" dirty="0">
              <a:latin typeface="Geist" pitchFamily="34" charset="0"/>
              <a:ea typeface="Geist" pitchFamily="34" charset="-122"/>
              <a:cs typeface="Geist" pitchFamily="34" charset="-12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en-US" sz="20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39675" y="7743825"/>
            <a:ext cx="1990725" cy="4857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700" y="1536289"/>
            <a:ext cx="5662612" cy="41718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454944"/>
            <a:ext cx="6244471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От контроля к навигации</a:t>
            </a:r>
            <a:endParaRPr lang="en-US" sz="3550" dirty="0"/>
          </a:p>
        </p:txBody>
      </p:sp>
      <p:sp>
        <p:nvSpPr>
          <p:cNvPr id="3" name="Shape 1"/>
          <p:cNvSpPr/>
          <p:nvPr/>
        </p:nvSpPr>
        <p:spPr>
          <a:xfrm>
            <a:off x="793790" y="2475548"/>
            <a:ext cx="4196358" cy="2955250"/>
          </a:xfrm>
          <a:prstGeom prst="roundRect">
            <a:avLst>
              <a:gd name="adj" fmla="val 6908"/>
            </a:avLst>
          </a:prstGeom>
          <a:solidFill>
            <a:srgbClr val="D1EFE4"/>
          </a:solidFill>
          <a:ln w="7620">
            <a:solidFill>
              <a:srgbClr val="B7D5C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28224" y="2709982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006747"/>
          </a:solidFill>
          <a:ln/>
        </p:spPr>
      </p:sp>
      <p:sp>
        <p:nvSpPr>
          <p:cNvPr id="6" name="Text 3"/>
          <p:cNvSpPr/>
          <p:nvPr/>
        </p:nvSpPr>
        <p:spPr>
          <a:xfrm>
            <a:off x="1028224" y="3617238"/>
            <a:ext cx="340447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Новый статус учителя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028224" y="4107656"/>
            <a:ext cx="372749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Мы становимся навигаторами образовательного процесса, а не просто контролерами знаний</a:t>
            </a:r>
            <a:endParaRPr lang="en-US" sz="1750" b="1" dirty="0"/>
          </a:p>
        </p:txBody>
      </p:sp>
      <p:sp>
        <p:nvSpPr>
          <p:cNvPr id="8" name="Shape 5"/>
          <p:cNvSpPr/>
          <p:nvPr/>
        </p:nvSpPr>
        <p:spPr>
          <a:xfrm>
            <a:off x="5216962" y="2475548"/>
            <a:ext cx="4196358" cy="2955250"/>
          </a:xfrm>
          <a:prstGeom prst="roundRect">
            <a:avLst>
              <a:gd name="adj" fmla="val 6908"/>
            </a:avLst>
          </a:prstGeom>
          <a:solidFill>
            <a:srgbClr val="D1EFE4"/>
          </a:solidFill>
          <a:ln w="7620">
            <a:solidFill>
              <a:srgbClr val="B7D5CA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451396" y="2709982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006747"/>
          </a:solidFill>
          <a:ln/>
        </p:spPr>
      </p:sp>
      <p:sp>
        <p:nvSpPr>
          <p:cNvPr id="11" name="Text 7"/>
          <p:cNvSpPr/>
          <p:nvPr/>
        </p:nvSpPr>
        <p:spPr>
          <a:xfrm>
            <a:off x="5451396" y="361723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Обратная связь</a:t>
            </a:r>
            <a:endParaRPr lang="en-US" sz="2200" dirty="0"/>
          </a:p>
        </p:txBody>
      </p:sp>
      <p:sp>
        <p:nvSpPr>
          <p:cNvPr id="12" name="Text 8"/>
          <p:cNvSpPr/>
          <p:nvPr/>
        </p:nvSpPr>
        <p:spPr>
          <a:xfrm>
            <a:off x="5451396" y="4107656"/>
            <a:ext cx="372749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Оценка как средство развития, а не констатации факта</a:t>
            </a:r>
            <a:endParaRPr lang="en-US" sz="1750" b="1" dirty="0"/>
          </a:p>
        </p:txBody>
      </p:sp>
      <p:sp>
        <p:nvSpPr>
          <p:cNvPr id="13" name="Shape 9"/>
          <p:cNvSpPr/>
          <p:nvPr/>
        </p:nvSpPr>
        <p:spPr>
          <a:xfrm>
            <a:off x="9640133" y="2475548"/>
            <a:ext cx="4196358" cy="2955250"/>
          </a:xfrm>
          <a:prstGeom prst="roundRect">
            <a:avLst>
              <a:gd name="adj" fmla="val 6908"/>
            </a:avLst>
          </a:prstGeom>
          <a:solidFill>
            <a:srgbClr val="D1EFE4"/>
          </a:solidFill>
          <a:ln w="7620">
            <a:solidFill>
              <a:srgbClr val="B7D5CA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9874568" y="2709982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006747"/>
          </a:solidFill>
          <a:ln/>
        </p:spPr>
      </p:sp>
      <p:sp>
        <p:nvSpPr>
          <p:cNvPr id="16" name="Text 11"/>
          <p:cNvSpPr/>
          <p:nvPr/>
        </p:nvSpPr>
        <p:spPr>
          <a:xfrm>
            <a:off x="9874568" y="3617238"/>
            <a:ext cx="331410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Комплексный подход</a:t>
            </a:r>
            <a:endParaRPr lang="en-US" sz="2200" dirty="0"/>
          </a:p>
        </p:txBody>
      </p:sp>
      <p:sp>
        <p:nvSpPr>
          <p:cNvPr id="17" name="Text 12"/>
          <p:cNvSpPr/>
          <p:nvPr/>
        </p:nvSpPr>
        <p:spPr>
          <a:xfrm>
            <a:off x="9874568" y="4107656"/>
            <a:ext cx="372749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Оценка всех трёх групп результатов: личностных, метапредметных и предметных</a:t>
            </a:r>
            <a:endParaRPr lang="en-US" sz="1750" b="1" dirty="0"/>
          </a:p>
        </p:txBody>
      </p:sp>
      <p:sp>
        <p:nvSpPr>
          <p:cNvPr id="18" name="Text 13"/>
          <p:cNvSpPr/>
          <p:nvPr/>
        </p:nvSpPr>
        <p:spPr>
          <a:xfrm>
            <a:off x="793790" y="5685949"/>
            <a:ext cx="130428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Введение Федеральной образовательной программы начального общего образования внесло принципиальные изменения в систему оценивания. Оценка превращается в инструмент, который помогает ученику понять свой путь развития.</a:t>
            </a:r>
            <a:endParaRPr lang="en-US" sz="1750" b="1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06695" y="7647503"/>
            <a:ext cx="1990725" cy="4857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190893" y="999173"/>
            <a:ext cx="7735014" cy="1006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950"/>
              </a:lnSpc>
              <a:buNone/>
            </a:pPr>
            <a:r>
              <a:rPr lang="ru-RU" sz="3150" b="1" dirty="0" smtClean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1. </a:t>
            </a:r>
            <a:r>
              <a:rPr lang="en-US" sz="3150" b="1" dirty="0" err="1" smtClean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Три</a:t>
            </a:r>
            <a:r>
              <a:rPr lang="en-US" sz="3150" b="1" dirty="0" smtClean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 </a:t>
            </a:r>
            <a:r>
              <a:rPr lang="en-US" sz="315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группы планируемых результатов</a:t>
            </a:r>
            <a:endParaRPr lang="en-US" sz="3150" dirty="0"/>
          </a:p>
        </p:txBody>
      </p:sp>
      <p:sp>
        <p:nvSpPr>
          <p:cNvPr id="4" name="Shape 1"/>
          <p:cNvSpPr/>
          <p:nvPr/>
        </p:nvSpPr>
        <p:spPr>
          <a:xfrm>
            <a:off x="6392108" y="2575203"/>
            <a:ext cx="201216" cy="1433989"/>
          </a:xfrm>
          <a:prstGeom prst="roundRect">
            <a:avLst>
              <a:gd name="adj" fmla="val 90034"/>
            </a:avLst>
          </a:prstGeom>
          <a:solidFill>
            <a:srgbClr val="D1EFE4"/>
          </a:solidFill>
          <a:ln w="7620">
            <a:solidFill>
              <a:srgbClr val="B7D5CA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190893" y="2443163"/>
            <a:ext cx="603766" cy="603766"/>
          </a:xfrm>
          <a:prstGeom prst="roundRect">
            <a:avLst>
              <a:gd name="adj" fmla="val 75725"/>
            </a:avLst>
          </a:prstGeom>
          <a:solidFill>
            <a:srgbClr val="D1EFE4"/>
          </a:solidFill>
          <a:ln w="7620">
            <a:solidFill>
              <a:srgbClr val="B7D5CA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6973253" y="2474595"/>
            <a:ext cx="3318867" cy="314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Личностные результаты</a:t>
            </a:r>
            <a:endParaRPr lang="en-US" sz="1950" dirty="0"/>
          </a:p>
        </p:txBody>
      </p:sp>
      <p:sp>
        <p:nvSpPr>
          <p:cNvPr id="8" name="Text 4"/>
          <p:cNvSpPr/>
          <p:nvPr/>
        </p:nvSpPr>
        <p:spPr>
          <a:xfrm>
            <a:off x="6973253" y="2896195"/>
            <a:ext cx="6952655" cy="911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55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Ценностные ориентации, мотивация, внутренняя позиция ученика. Оценка через внешние мониторинги и неперсонифицированные исследования</a:t>
            </a:r>
            <a:endParaRPr lang="en-US" sz="1550" b="1" dirty="0"/>
          </a:p>
        </p:txBody>
      </p:sp>
      <p:sp>
        <p:nvSpPr>
          <p:cNvPr id="9" name="Shape 5"/>
          <p:cNvSpPr/>
          <p:nvPr/>
        </p:nvSpPr>
        <p:spPr>
          <a:xfrm>
            <a:off x="6693932" y="4489728"/>
            <a:ext cx="201216" cy="1130022"/>
          </a:xfrm>
          <a:prstGeom prst="roundRect">
            <a:avLst>
              <a:gd name="adj" fmla="val 90034"/>
            </a:avLst>
          </a:prstGeom>
          <a:solidFill>
            <a:srgbClr val="D1EFE4"/>
          </a:solidFill>
          <a:ln w="7620">
            <a:solidFill>
              <a:srgbClr val="B7D5CA"/>
            </a:solidFill>
            <a:prstDash val="solid"/>
          </a:ln>
        </p:spPr>
      </p:sp>
      <p:sp>
        <p:nvSpPr>
          <p:cNvPr id="10" name="Shape 6"/>
          <p:cNvSpPr/>
          <p:nvPr/>
        </p:nvSpPr>
        <p:spPr>
          <a:xfrm>
            <a:off x="6492716" y="4357688"/>
            <a:ext cx="603766" cy="603766"/>
          </a:xfrm>
          <a:prstGeom prst="roundRect">
            <a:avLst>
              <a:gd name="adj" fmla="val 75725"/>
            </a:avLst>
          </a:prstGeom>
          <a:solidFill>
            <a:srgbClr val="D1EFE4"/>
          </a:solidFill>
          <a:ln w="7620">
            <a:solidFill>
              <a:srgbClr val="B7D5CA"/>
            </a:solidFill>
            <a:prstDash val="solid"/>
          </a:ln>
        </p:spPr>
      </p:sp>
      <p:sp>
        <p:nvSpPr>
          <p:cNvPr id="12" name="Text 7"/>
          <p:cNvSpPr/>
          <p:nvPr/>
        </p:nvSpPr>
        <p:spPr>
          <a:xfrm>
            <a:off x="7275076" y="4389120"/>
            <a:ext cx="3992880" cy="314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Метапредметные результаты</a:t>
            </a:r>
            <a:endParaRPr lang="en-US" sz="1950" dirty="0"/>
          </a:p>
        </p:txBody>
      </p:sp>
      <p:sp>
        <p:nvSpPr>
          <p:cNvPr id="13" name="Text 8"/>
          <p:cNvSpPr/>
          <p:nvPr/>
        </p:nvSpPr>
        <p:spPr>
          <a:xfrm>
            <a:off x="7275076" y="4810720"/>
            <a:ext cx="6650831" cy="6079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55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Универсальные учебные действия — умение учиться. Комплексные работы, наблюдение, портфолио, проектные задачи</a:t>
            </a:r>
            <a:endParaRPr lang="en-US" sz="1550" b="1" dirty="0"/>
          </a:p>
        </p:txBody>
      </p:sp>
      <p:sp>
        <p:nvSpPr>
          <p:cNvPr id="14" name="Shape 9"/>
          <p:cNvSpPr/>
          <p:nvPr/>
        </p:nvSpPr>
        <p:spPr>
          <a:xfrm>
            <a:off x="6995874" y="6100286"/>
            <a:ext cx="201216" cy="1130022"/>
          </a:xfrm>
          <a:prstGeom prst="roundRect">
            <a:avLst>
              <a:gd name="adj" fmla="val 90034"/>
            </a:avLst>
          </a:prstGeom>
          <a:solidFill>
            <a:srgbClr val="D1EFE4"/>
          </a:solidFill>
          <a:ln w="7620">
            <a:solidFill>
              <a:srgbClr val="B7D5CA"/>
            </a:solidFill>
            <a:prstDash val="solid"/>
          </a:ln>
        </p:spPr>
      </p:sp>
      <p:sp>
        <p:nvSpPr>
          <p:cNvPr id="15" name="Shape 10"/>
          <p:cNvSpPr/>
          <p:nvPr/>
        </p:nvSpPr>
        <p:spPr>
          <a:xfrm>
            <a:off x="6794659" y="5968246"/>
            <a:ext cx="603766" cy="603766"/>
          </a:xfrm>
          <a:prstGeom prst="roundRect">
            <a:avLst>
              <a:gd name="adj" fmla="val 75725"/>
            </a:avLst>
          </a:prstGeom>
          <a:solidFill>
            <a:srgbClr val="D1EFE4"/>
          </a:solidFill>
          <a:ln w="7620">
            <a:solidFill>
              <a:srgbClr val="B7D5CA"/>
            </a:solidFill>
            <a:prstDash val="solid"/>
          </a:ln>
        </p:spPr>
      </p:sp>
      <p:sp>
        <p:nvSpPr>
          <p:cNvPr id="17" name="Text 11"/>
          <p:cNvSpPr/>
          <p:nvPr/>
        </p:nvSpPr>
        <p:spPr>
          <a:xfrm>
            <a:off x="7577018" y="5999678"/>
            <a:ext cx="3334941" cy="314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Предметные результаты</a:t>
            </a:r>
            <a:endParaRPr lang="en-US" sz="1950" dirty="0"/>
          </a:p>
        </p:txBody>
      </p:sp>
      <p:sp>
        <p:nvSpPr>
          <p:cNvPr id="18" name="Text 12"/>
          <p:cNvSpPr/>
          <p:nvPr/>
        </p:nvSpPr>
        <p:spPr>
          <a:xfrm>
            <a:off x="7577018" y="6421279"/>
            <a:ext cx="6348889" cy="6079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55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Освоение программы по конкретным предметам. Текущие проверочные работы, итоговые контрольные, ВПР</a:t>
            </a:r>
            <a:endParaRPr lang="en-US" sz="1550" b="1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39675" y="7743825"/>
            <a:ext cx="1990725" cy="4857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032" y="2051639"/>
            <a:ext cx="5664755" cy="43114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98965" y="866449"/>
            <a:ext cx="6244471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450"/>
              </a:lnSpc>
              <a:buNone/>
            </a:pPr>
            <a:r>
              <a:rPr lang="ru-RU" sz="3550" b="1" dirty="0" smtClean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2. Уровневый подход</a:t>
            </a:r>
            <a:endParaRPr lang="en-US" sz="3550" dirty="0"/>
          </a:p>
        </p:txBody>
      </p:sp>
      <p:sp>
        <p:nvSpPr>
          <p:cNvPr id="3" name="Shape 1"/>
          <p:cNvSpPr/>
          <p:nvPr/>
        </p:nvSpPr>
        <p:spPr>
          <a:xfrm>
            <a:off x="2045613" y="1652585"/>
            <a:ext cx="4196358" cy="2955250"/>
          </a:xfrm>
          <a:prstGeom prst="roundRect">
            <a:avLst>
              <a:gd name="adj" fmla="val 6908"/>
            </a:avLst>
          </a:prstGeom>
          <a:solidFill>
            <a:srgbClr val="D1EFE4"/>
          </a:solidFill>
          <a:ln w="7620">
            <a:solidFill>
              <a:srgbClr val="B7D5C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437924" y="1948935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006747"/>
          </a:solidFill>
          <a:ln/>
        </p:spPr>
      </p:sp>
      <p:sp>
        <p:nvSpPr>
          <p:cNvPr id="6" name="Text 3"/>
          <p:cNvSpPr/>
          <p:nvPr/>
        </p:nvSpPr>
        <p:spPr>
          <a:xfrm>
            <a:off x="2527340" y="2848228"/>
            <a:ext cx="340447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ru-RU" sz="3200" b="1" dirty="0" smtClean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Базовый уровень</a:t>
            </a:r>
            <a:endParaRPr lang="en-US" sz="3200" dirty="0"/>
          </a:p>
        </p:txBody>
      </p:sp>
      <p:sp>
        <p:nvSpPr>
          <p:cNvPr id="8" name="Shape 5"/>
          <p:cNvSpPr/>
          <p:nvPr/>
        </p:nvSpPr>
        <p:spPr>
          <a:xfrm>
            <a:off x="7817763" y="1594127"/>
            <a:ext cx="4196358" cy="2955250"/>
          </a:xfrm>
          <a:prstGeom prst="roundRect">
            <a:avLst>
              <a:gd name="adj" fmla="val 6908"/>
            </a:avLst>
          </a:prstGeom>
          <a:solidFill>
            <a:srgbClr val="D1EFE4"/>
          </a:solidFill>
          <a:ln w="7620">
            <a:solidFill>
              <a:srgbClr val="B7D5CA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400931" y="1948935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006747"/>
          </a:solidFill>
          <a:ln/>
        </p:spPr>
      </p:sp>
      <p:sp>
        <p:nvSpPr>
          <p:cNvPr id="11" name="Text 7"/>
          <p:cNvSpPr/>
          <p:nvPr/>
        </p:nvSpPr>
        <p:spPr>
          <a:xfrm>
            <a:off x="7962901" y="2848228"/>
            <a:ext cx="305740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ru-RU" sz="2800" b="1" dirty="0" smtClean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Повышенный уровень</a:t>
            </a:r>
            <a:endParaRPr lang="en-US" sz="2800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06695" y="7647503"/>
            <a:ext cx="1990725" cy="485775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9277350" y="3421409"/>
            <a:ext cx="2736771" cy="16985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ru-RU" b="1" dirty="0" smtClean="0">
                <a:solidFill>
                  <a:srgbClr val="FF000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РАЗВИТИЕ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1" name="Text 12"/>
          <p:cNvSpPr/>
          <p:nvPr/>
        </p:nvSpPr>
        <p:spPr>
          <a:xfrm>
            <a:off x="3543300" y="3421409"/>
            <a:ext cx="2698671" cy="16889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ru-RU" b="1" dirty="0" smtClean="0">
                <a:solidFill>
                  <a:srgbClr val="FF000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ОПОРА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1239" y="4768228"/>
            <a:ext cx="5662935" cy="3266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0235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669381" y="1035726"/>
            <a:ext cx="6244471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ru-RU" sz="4000" b="1" dirty="0" smtClean="0">
                <a:solidFill>
                  <a:srgbClr val="006747"/>
                </a:solidFill>
                <a:ea typeface="Noto Serif SC Bold" pitchFamily="34" charset="-122"/>
                <a:cs typeface="Noto Serif SC Bold" pitchFamily="34" charset="-120"/>
              </a:rPr>
              <a:t>3. </a:t>
            </a:r>
            <a:r>
              <a:rPr lang="ru-RU" sz="4000" b="1" dirty="0" err="1" smtClean="0">
                <a:solidFill>
                  <a:srgbClr val="006747"/>
                </a:solidFill>
                <a:ea typeface="Noto Serif SC Bold" pitchFamily="34" charset="-122"/>
                <a:cs typeface="Noto Serif SC Bold" pitchFamily="34" charset="-120"/>
              </a:rPr>
              <a:t>Критериальный</a:t>
            </a:r>
            <a:r>
              <a:rPr lang="ru-RU" sz="4000" b="1" dirty="0" smtClean="0">
                <a:solidFill>
                  <a:srgbClr val="006747"/>
                </a:solidFill>
                <a:ea typeface="Noto Serif SC Bold" pitchFamily="34" charset="-122"/>
                <a:cs typeface="Noto Serif SC Bold" pitchFamily="34" charset="-120"/>
              </a:rPr>
              <a:t> и формирующий подходы</a:t>
            </a:r>
          </a:p>
          <a:p>
            <a:pPr marL="0" indent="0" algn="l">
              <a:lnSpc>
                <a:spcPts val="4450"/>
              </a:lnSpc>
              <a:buNone/>
            </a:pPr>
            <a:endParaRPr lang="ru-RU" sz="3550" b="1" dirty="0" smtClean="0">
              <a:solidFill>
                <a:srgbClr val="006747"/>
              </a:solidFill>
              <a:ea typeface="Noto Serif SC Bold" pitchFamily="34" charset="-122"/>
            </a:endParaRPr>
          </a:p>
          <a:p>
            <a:pPr marL="0" indent="0" algn="l">
              <a:lnSpc>
                <a:spcPts val="4450"/>
              </a:lnSpc>
              <a:buNone/>
            </a:pPr>
            <a:endParaRPr lang="ru-RU" sz="3550" b="1" dirty="0">
              <a:solidFill>
                <a:srgbClr val="006747"/>
              </a:solidFill>
              <a:ea typeface="Noto Serif SC Bold" pitchFamily="34" charset="-122"/>
            </a:endParaRPr>
          </a:p>
          <a:p>
            <a:pPr marL="0" indent="0" algn="l">
              <a:lnSpc>
                <a:spcPts val="4450"/>
              </a:lnSpc>
              <a:buNone/>
            </a:pPr>
            <a:endParaRPr lang="ru-RU" sz="3550" b="1" dirty="0" smtClean="0">
              <a:solidFill>
                <a:srgbClr val="006747"/>
              </a:solidFill>
              <a:ea typeface="Noto Serif SC Bold" pitchFamily="34" charset="-122"/>
            </a:endParaRPr>
          </a:p>
          <a:p>
            <a:pPr marL="0" indent="0" algn="l">
              <a:lnSpc>
                <a:spcPts val="4450"/>
              </a:lnSpc>
              <a:buNone/>
            </a:pPr>
            <a:endParaRPr lang="ru-RU" sz="3550" b="1" dirty="0">
              <a:solidFill>
                <a:srgbClr val="006747"/>
              </a:solidFill>
              <a:ea typeface="Noto Serif SC Bold" pitchFamily="34" charset="-122"/>
            </a:endParaRPr>
          </a:p>
          <a:p>
            <a:pPr marL="0" indent="0" algn="l">
              <a:lnSpc>
                <a:spcPts val="4450"/>
              </a:lnSpc>
              <a:buNone/>
            </a:pPr>
            <a:endParaRPr lang="ru-RU" sz="3550" b="1" dirty="0" smtClean="0">
              <a:solidFill>
                <a:srgbClr val="006747"/>
              </a:solidFill>
              <a:ea typeface="Noto Serif SC Bold" pitchFamily="34" charset="-122"/>
            </a:endParaRPr>
          </a:p>
          <a:p>
            <a:pPr marL="0" indent="0" algn="ctr">
              <a:lnSpc>
                <a:spcPts val="4450"/>
              </a:lnSpc>
              <a:buNone/>
            </a:pPr>
            <a:r>
              <a:rPr lang="ru-RU" sz="4000" b="1" dirty="0" smtClean="0">
                <a:solidFill>
                  <a:srgbClr val="006747"/>
                </a:solidFill>
                <a:ea typeface="Noto Serif SC Bold" pitchFamily="34" charset="-122"/>
              </a:rPr>
              <a:t>                        4. Внутренняя и внешняя оценка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4994315" y="1602702"/>
            <a:ext cx="3800415" cy="2520671"/>
          </a:xfrm>
          <a:prstGeom prst="roundRect">
            <a:avLst>
              <a:gd name="adj" fmla="val 6908"/>
            </a:avLst>
          </a:prstGeom>
          <a:solidFill>
            <a:srgbClr val="D1EFE4"/>
          </a:solidFill>
          <a:ln w="7620">
            <a:solidFill>
              <a:srgbClr val="B7D5C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54301" y="1812788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006747"/>
          </a:solidFill>
          <a:ln/>
        </p:spPr>
      </p:sp>
      <p:sp>
        <p:nvSpPr>
          <p:cNvPr id="6" name="Text 3"/>
          <p:cNvSpPr/>
          <p:nvPr/>
        </p:nvSpPr>
        <p:spPr>
          <a:xfrm>
            <a:off x="5266432" y="2729298"/>
            <a:ext cx="3404473" cy="11958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ru-RU" sz="2200" b="1" dirty="0" smtClean="0">
                <a:solidFill>
                  <a:srgbClr val="FF0000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Оценка как процесс </a:t>
            </a:r>
          </a:p>
          <a:p>
            <a:pPr marL="0" indent="0" algn="ctr">
              <a:lnSpc>
                <a:spcPts val="2750"/>
              </a:lnSpc>
              <a:buNone/>
            </a:pPr>
            <a:r>
              <a:rPr lang="ru-RU" sz="2200" b="1" dirty="0" smtClean="0">
                <a:solidFill>
                  <a:srgbClr val="FF0000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обратной связи</a:t>
            </a:r>
            <a:endParaRPr lang="en-US" sz="2200" dirty="0">
              <a:solidFill>
                <a:srgbClr val="FF0000"/>
              </a:solidFill>
            </a:endParaRPr>
          </a:p>
        </p:txBody>
      </p:sp>
      <p:sp>
        <p:nvSpPr>
          <p:cNvPr id="8" name="Shape 5"/>
          <p:cNvSpPr/>
          <p:nvPr/>
        </p:nvSpPr>
        <p:spPr>
          <a:xfrm>
            <a:off x="4915435" y="5051759"/>
            <a:ext cx="4046458" cy="2494002"/>
          </a:xfrm>
          <a:prstGeom prst="roundRect">
            <a:avLst>
              <a:gd name="adj" fmla="val 6908"/>
            </a:avLst>
          </a:prstGeom>
          <a:solidFill>
            <a:srgbClr val="D1EFE4"/>
          </a:solidFill>
          <a:ln w="7620">
            <a:solidFill>
              <a:srgbClr val="B7D5CA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598443" y="5249969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006747"/>
          </a:solidFill>
          <a:ln/>
        </p:spPr>
      </p:sp>
      <p:sp>
        <p:nvSpPr>
          <p:cNvPr id="11" name="Text 7"/>
          <p:cNvSpPr/>
          <p:nvPr/>
        </p:nvSpPr>
        <p:spPr>
          <a:xfrm>
            <a:off x="5266432" y="596437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ru-RU" sz="2200" b="1" dirty="0" smtClean="0">
                <a:solidFill>
                  <a:srgbClr val="FF0000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Оценка как инструмент</a:t>
            </a:r>
          </a:p>
          <a:p>
            <a:pPr marL="0" indent="0" algn="l">
              <a:lnSpc>
                <a:spcPts val="2750"/>
              </a:lnSpc>
              <a:buNone/>
            </a:pPr>
            <a:r>
              <a:rPr lang="ru-RU" sz="2200" b="1" dirty="0" smtClean="0">
                <a:solidFill>
                  <a:srgbClr val="FF0000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коррекции деятельности </a:t>
            </a:r>
          </a:p>
          <a:p>
            <a:pPr marL="0" indent="0" algn="l">
              <a:lnSpc>
                <a:spcPts val="2750"/>
              </a:lnSpc>
              <a:buNone/>
            </a:pPr>
            <a:r>
              <a:rPr lang="ru-RU" sz="2200" b="1" dirty="0" smtClean="0">
                <a:solidFill>
                  <a:srgbClr val="FF0000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учителя</a:t>
            </a:r>
            <a:endParaRPr lang="en-US" sz="2200" dirty="0">
              <a:solidFill>
                <a:srgbClr val="FF0000"/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06695" y="7647503"/>
            <a:ext cx="1990725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8025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84390" y="416719"/>
            <a:ext cx="6244471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450"/>
              </a:lnSpc>
            </a:pPr>
            <a:r>
              <a:rPr lang="ru-RU" sz="3550" b="1" dirty="0" smtClean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Три главных принципа формирования оценки </a:t>
            </a:r>
          </a:p>
          <a:p>
            <a:pPr>
              <a:lnSpc>
                <a:spcPts val="4450"/>
              </a:lnSpc>
            </a:pPr>
            <a:r>
              <a:rPr lang="ru-RU" sz="3550" b="1" dirty="0" smtClean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планируемых результатов в начальной школе:</a:t>
            </a:r>
          </a:p>
          <a:p>
            <a:pPr>
              <a:lnSpc>
                <a:spcPts val="4450"/>
              </a:lnSpc>
            </a:pPr>
            <a:endParaRPr lang="ru-RU" sz="3550" b="1" dirty="0">
              <a:solidFill>
                <a:srgbClr val="006747"/>
              </a:solidFill>
              <a:latin typeface="Noto Serif SC Bold" pitchFamily="34" charset="0"/>
              <a:ea typeface="Noto Serif SC Bold" pitchFamily="34" charset="-122"/>
              <a:cs typeface="Noto Serif SC Bold" pitchFamily="34" charset="-12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710267" y="1572578"/>
            <a:ext cx="4196358" cy="2955250"/>
          </a:xfrm>
          <a:prstGeom prst="roundRect">
            <a:avLst>
              <a:gd name="adj" fmla="val 6908"/>
            </a:avLst>
          </a:prstGeom>
          <a:solidFill>
            <a:srgbClr val="D1EFE4"/>
          </a:solidFill>
          <a:ln w="7620">
            <a:solidFill>
              <a:srgbClr val="B7D5C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28224" y="1789361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006747"/>
          </a:solidFill>
          <a:ln/>
        </p:spPr>
      </p:sp>
      <p:sp>
        <p:nvSpPr>
          <p:cNvPr id="6" name="Text 3"/>
          <p:cNvSpPr/>
          <p:nvPr/>
        </p:nvSpPr>
        <p:spPr>
          <a:xfrm>
            <a:off x="2026623" y="2017038"/>
            <a:ext cx="340447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ru-RU" sz="2800" b="1" dirty="0" smtClean="0">
                <a:solidFill>
                  <a:srgbClr val="FF0000"/>
                </a:solidFill>
                <a:ea typeface="Noto Serif SC Bold" pitchFamily="34" charset="-122"/>
              </a:rPr>
              <a:t>Системность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1028224" y="4107656"/>
            <a:ext cx="372749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5224582" y="1549896"/>
            <a:ext cx="4196358" cy="2955250"/>
          </a:xfrm>
          <a:prstGeom prst="roundRect">
            <a:avLst>
              <a:gd name="adj" fmla="val 6908"/>
            </a:avLst>
          </a:prstGeom>
          <a:solidFill>
            <a:srgbClr val="D1EFE4"/>
          </a:solidFill>
          <a:ln w="7620">
            <a:solidFill>
              <a:srgbClr val="B7D5CA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513933" y="1786205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006747"/>
          </a:solidFill>
          <a:ln/>
        </p:spPr>
      </p:sp>
      <p:sp>
        <p:nvSpPr>
          <p:cNvPr id="11" name="Text 7"/>
          <p:cNvSpPr/>
          <p:nvPr/>
        </p:nvSpPr>
        <p:spPr>
          <a:xfrm>
            <a:off x="6538405" y="201703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ru-RU" sz="2800" b="1" dirty="0" smtClean="0">
                <a:solidFill>
                  <a:srgbClr val="FF0000"/>
                </a:solidFill>
                <a:ea typeface="Noto Serif SC Bold" pitchFamily="34" charset="-122"/>
                <a:cs typeface="Noto Serif SC Bold" pitchFamily="34" charset="-120"/>
              </a:rPr>
              <a:t>Прозрачность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2" name="Text 8"/>
          <p:cNvSpPr/>
          <p:nvPr/>
        </p:nvSpPr>
        <p:spPr>
          <a:xfrm>
            <a:off x="1179135" y="2875805"/>
            <a:ext cx="372749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ru-RU" sz="2400" b="1" dirty="0" smtClean="0">
                <a:ea typeface="Geist" pitchFamily="34" charset="-122"/>
                <a:cs typeface="Geist" pitchFamily="34" charset="-120"/>
              </a:rPr>
              <a:t>Оцениваем не только предметные знания, но и </a:t>
            </a:r>
            <a:r>
              <a:rPr lang="ru-RU" sz="2400" b="1" dirty="0" err="1" smtClean="0">
                <a:ea typeface="Geist" pitchFamily="34" charset="-122"/>
                <a:cs typeface="Geist" pitchFamily="34" charset="-120"/>
              </a:rPr>
              <a:t>метапредметные</a:t>
            </a:r>
            <a:r>
              <a:rPr lang="ru-RU" sz="2400" b="1" dirty="0" smtClean="0">
                <a:ea typeface="Geist" pitchFamily="34" charset="-122"/>
                <a:cs typeface="Geist" pitchFamily="34" charset="-120"/>
              </a:rPr>
              <a:t> умения.</a:t>
            </a:r>
            <a:endParaRPr lang="en-US" sz="2400" b="1" dirty="0"/>
          </a:p>
        </p:txBody>
      </p:sp>
      <p:sp>
        <p:nvSpPr>
          <p:cNvPr id="13" name="Shape 9"/>
          <p:cNvSpPr/>
          <p:nvPr/>
        </p:nvSpPr>
        <p:spPr>
          <a:xfrm>
            <a:off x="9647754" y="1572578"/>
            <a:ext cx="4196358" cy="2955250"/>
          </a:xfrm>
          <a:prstGeom prst="roundRect">
            <a:avLst>
              <a:gd name="adj" fmla="val 6908"/>
            </a:avLst>
          </a:prstGeom>
          <a:solidFill>
            <a:srgbClr val="D1EFE4"/>
          </a:solidFill>
          <a:ln w="7620">
            <a:solidFill>
              <a:srgbClr val="B7D5CA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9874568" y="1775608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006747"/>
          </a:solidFill>
          <a:ln/>
        </p:spPr>
      </p:sp>
      <p:sp>
        <p:nvSpPr>
          <p:cNvPr id="16" name="Text 11"/>
          <p:cNvSpPr/>
          <p:nvPr/>
        </p:nvSpPr>
        <p:spPr>
          <a:xfrm>
            <a:off x="11316295" y="2017038"/>
            <a:ext cx="243780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ru-RU" sz="2800" b="1" dirty="0" smtClean="0">
                <a:solidFill>
                  <a:srgbClr val="FF0000"/>
                </a:solidFill>
                <a:ea typeface="Noto Serif SC Bold" pitchFamily="34" charset="-122"/>
                <a:cs typeface="Noto Serif SC Bold" pitchFamily="34" charset="-120"/>
              </a:rPr>
              <a:t>Развитие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06695" y="7647503"/>
            <a:ext cx="1990725" cy="485775"/>
          </a:xfrm>
          <a:prstGeom prst="rect">
            <a:avLst/>
          </a:prstGeom>
        </p:spPr>
      </p:pic>
      <p:sp>
        <p:nvSpPr>
          <p:cNvPr id="20" name="Text 8"/>
          <p:cNvSpPr/>
          <p:nvPr/>
        </p:nvSpPr>
        <p:spPr>
          <a:xfrm>
            <a:off x="5646150" y="3027521"/>
            <a:ext cx="372749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ru-RU" sz="2400" b="1" dirty="0" smtClean="0">
                <a:ea typeface="Geist" pitchFamily="34" charset="-122"/>
                <a:cs typeface="Geist" pitchFamily="34" charset="-120"/>
              </a:rPr>
              <a:t>Критерии известны ДО работы, а не ПОСЛЕ.</a:t>
            </a:r>
            <a:endParaRPr lang="en-US" sz="2400" b="1" dirty="0"/>
          </a:p>
        </p:txBody>
      </p:sp>
      <p:sp>
        <p:nvSpPr>
          <p:cNvPr id="21" name="Text 8"/>
          <p:cNvSpPr/>
          <p:nvPr/>
        </p:nvSpPr>
        <p:spPr>
          <a:xfrm>
            <a:off x="10214789" y="2933011"/>
            <a:ext cx="340596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ru-RU" sz="2400" b="1" dirty="0" smtClean="0">
                <a:ea typeface="Geist" pitchFamily="34" charset="-122"/>
                <a:cs typeface="Geist" pitchFamily="34" charset="-120"/>
              </a:rPr>
              <a:t>Оценка — это трамплин для нового прыжка, а не яма, в которую упал.</a:t>
            </a:r>
            <a:endParaRPr lang="en-US" sz="24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9598" y="4566923"/>
            <a:ext cx="5604272" cy="3566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5964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891969" y="3131344"/>
            <a:ext cx="6244471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450"/>
              </a:lnSpc>
            </a:pPr>
            <a:r>
              <a:rPr lang="ru-RU" sz="5400" b="1" dirty="0" smtClean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СПАСИБО ЗА ВНИМАНИЕ!</a:t>
            </a:r>
          </a:p>
          <a:p>
            <a:pPr>
              <a:lnSpc>
                <a:spcPts val="4450"/>
              </a:lnSpc>
            </a:pPr>
            <a:endParaRPr lang="ru-RU" sz="3550" b="1" dirty="0">
              <a:solidFill>
                <a:srgbClr val="006747"/>
              </a:solidFill>
              <a:latin typeface="Noto Serif SC Bold" pitchFamily="34" charset="0"/>
              <a:ea typeface="Noto Serif SC Bold" pitchFamily="34" charset="-122"/>
              <a:cs typeface="Noto Serif SC Bold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1028224" y="4107656"/>
            <a:ext cx="372749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06695" y="7647503"/>
            <a:ext cx="1990725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16853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260</Words>
  <Application>Microsoft Office PowerPoint</Application>
  <PresentationFormat>Произвольный</PresentationFormat>
  <Paragraphs>57</Paragraphs>
  <Slides>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Noto Serif SC Bold</vt:lpstr>
      <vt:lpstr>Calibri</vt:lpstr>
      <vt:lpstr>Geist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</dc:creator>
  <cp:lastModifiedBy>Екатерина</cp:lastModifiedBy>
  <cp:revision>9</cp:revision>
  <dcterms:created xsi:type="dcterms:W3CDTF">2026-02-24T13:35:00Z</dcterms:created>
  <dcterms:modified xsi:type="dcterms:W3CDTF">2026-03-04T15:49:36Z</dcterms:modified>
</cp:coreProperties>
</file>