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6" r:id="rId7"/>
    <p:sldId id="267" r:id="rId8"/>
    <p:sldId id="268" r:id="rId9"/>
    <p:sldId id="259" r:id="rId10"/>
    <p:sldId id="260" r:id="rId11"/>
    <p:sldId id="270" r:id="rId12"/>
    <p:sldId id="271" r:id="rId13"/>
    <p:sldId id="272" r:id="rId14"/>
    <p:sldId id="273" r:id="rId15"/>
    <p:sldId id="274" r:id="rId16"/>
    <p:sldId id="269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5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43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0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69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41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3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10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3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27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89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10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33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2D345-E2E2-400D-B6F0-B279DACA17E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5A8D5-04CB-4C99-B8FB-F9A4B814F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7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yberleninka.ru/article/n/poznavatelnye-umeniya-uchaschihsya-problemy-formirovaniya-v-sovremennoy-shkol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7877" y="1122363"/>
            <a:ext cx="7403123" cy="26993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Выступление по теме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«Принципы </a:t>
            </a:r>
            <a:r>
              <a:rPr lang="ru-RU" sz="3600" b="1" dirty="0">
                <a:solidFill>
                  <a:srgbClr val="C00000"/>
                </a:solidFill>
              </a:rPr>
              <a:t>организации учебной деятельности, способствующие развитию познавательных </a:t>
            </a:r>
            <a:r>
              <a:rPr lang="ru-RU" sz="3600" b="1" dirty="0" err="1">
                <a:solidFill>
                  <a:srgbClr val="C00000"/>
                </a:solidFill>
              </a:rPr>
              <a:t>метапредметных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умений»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32185" y="4478215"/>
            <a:ext cx="5943599" cy="779584"/>
          </a:xfrm>
        </p:spPr>
        <p:txBody>
          <a:bodyPr>
            <a:noAutofit/>
          </a:bodyPr>
          <a:lstStyle/>
          <a:p>
            <a:r>
              <a:rPr lang="ru-RU" sz="3200" dirty="0" smtClean="0"/>
              <a:t>Авдеева Л.Ф., учитель русского языка и литературы. </a:t>
            </a:r>
          </a:p>
          <a:p>
            <a:r>
              <a:rPr lang="ru-RU" sz="3200" dirty="0" smtClean="0"/>
              <a:t>Дата – 25.02.2026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77931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00647" y="6154615"/>
            <a:ext cx="773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9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39755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7" y="365127"/>
            <a:ext cx="8339504" cy="78373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Принципы системно-</a:t>
            </a:r>
            <a:r>
              <a:rPr lang="ru-RU" b="1" dirty="0" err="1" smtClean="0">
                <a:solidFill>
                  <a:srgbClr val="C00000"/>
                </a:solidFill>
              </a:rPr>
              <a:t>деятельностного</a:t>
            </a:r>
            <a:r>
              <a:rPr lang="ru-RU" b="1" dirty="0" smtClean="0">
                <a:solidFill>
                  <a:srgbClr val="C00000"/>
                </a:solidFill>
              </a:rPr>
              <a:t> подхода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295971"/>
              </p:ext>
            </p:extLst>
          </p:nvPr>
        </p:nvGraphicFramePr>
        <p:xfrm>
          <a:off x="656491" y="1500551"/>
          <a:ext cx="6400801" cy="4291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294">
                  <a:extLst>
                    <a:ext uri="{9D8B030D-6E8A-4147-A177-3AD203B41FA5}">
                      <a16:colId xmlns:a16="http://schemas.microsoft.com/office/drawing/2014/main" val="3270425963"/>
                    </a:ext>
                  </a:extLst>
                </a:gridCol>
                <a:gridCol w="5875507">
                  <a:extLst>
                    <a:ext uri="{9D8B030D-6E8A-4147-A177-3AD203B41FA5}">
                      <a16:colId xmlns:a16="http://schemas.microsoft.com/office/drawing/2014/main" val="3669793550"/>
                    </a:ext>
                  </a:extLst>
                </a:gridCol>
              </a:tblGrid>
              <a:tr h="638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Деятельностный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подход 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28603"/>
                  </a:ext>
                </a:extLst>
              </a:tr>
              <a:tr h="31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Системность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525478"/>
                  </a:ext>
                </a:extLst>
              </a:tr>
              <a:tr h="31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Развитие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803061"/>
                  </a:ext>
                </a:extLst>
              </a:tr>
              <a:tr h="31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Сотрудничество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952809"/>
                  </a:ext>
                </a:extLst>
              </a:tr>
              <a:tr h="31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Рефлексия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684545"/>
                  </a:ext>
                </a:extLst>
              </a:tr>
              <a:tr h="964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Учёт индивидуальных особенностей 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434615"/>
                  </a:ext>
                </a:extLst>
              </a:tr>
              <a:tr h="31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Вариативность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6247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41323" y="6025662"/>
            <a:ext cx="43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246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969" y="0"/>
            <a:ext cx="8175381" cy="59787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1. </a:t>
            </a:r>
            <a:r>
              <a:rPr lang="ru-RU" b="1" dirty="0" err="1" smtClean="0">
                <a:solidFill>
                  <a:srgbClr val="C00000"/>
                </a:solidFill>
              </a:rPr>
              <a:t>Деятельностный</a:t>
            </a:r>
            <a:r>
              <a:rPr lang="ru-RU" b="1" dirty="0" smtClean="0">
                <a:solidFill>
                  <a:srgbClr val="C00000"/>
                </a:solidFill>
              </a:rPr>
              <a:t> подход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376649"/>
              </p:ext>
            </p:extLst>
          </p:nvPr>
        </p:nvGraphicFramePr>
        <p:xfrm>
          <a:off x="1" y="597877"/>
          <a:ext cx="9050214" cy="6287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6591">
                  <a:extLst>
                    <a:ext uri="{9D8B030D-6E8A-4147-A177-3AD203B41FA5}">
                      <a16:colId xmlns:a16="http://schemas.microsoft.com/office/drawing/2014/main" val="4177260225"/>
                    </a:ext>
                  </a:extLst>
                </a:gridCol>
                <a:gridCol w="4013623">
                  <a:extLst>
                    <a:ext uri="{9D8B030D-6E8A-4147-A177-3AD203B41FA5}">
                      <a16:colId xmlns:a16="http://schemas.microsoft.com/office/drawing/2014/main" val="4101143580"/>
                    </a:ext>
                  </a:extLst>
                </a:gridCol>
              </a:tblGrid>
              <a:tr h="755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Содержание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Развитие познавательных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метапредметных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умений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195726"/>
                  </a:ext>
                </a:extLst>
              </a:tr>
              <a:tr h="5504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обучение строится на основе организации разнообразной деятельности учащихся, включающей исследовательскую, проектную, игровую, коммуникативную и другие виды. Учебный материал представляется не в готовом виде, а в форме проблемных ситуаций, требующих активного поиска решений.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Умения систематизировать, классифицировать, обобщать, интерпретации, аргументировать,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работать с фактами, сопоставлять,  извлекать информацию, видеть проблему, находить пути её решения.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36242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41323" y="6283569"/>
            <a:ext cx="550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39804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077" y="211015"/>
            <a:ext cx="8222273" cy="62132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2.</a:t>
            </a:r>
            <a:r>
              <a:rPr lang="ru-RU" b="1" dirty="0">
                <a:solidFill>
                  <a:srgbClr val="C00000"/>
                </a:solidFill>
              </a:rPr>
              <a:t> Системность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685554"/>
              </p:ext>
            </p:extLst>
          </p:nvPr>
        </p:nvGraphicFramePr>
        <p:xfrm>
          <a:off x="293688" y="1114425"/>
          <a:ext cx="8221662" cy="5568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0831">
                  <a:extLst>
                    <a:ext uri="{9D8B030D-6E8A-4147-A177-3AD203B41FA5}">
                      <a16:colId xmlns:a16="http://schemas.microsoft.com/office/drawing/2014/main" val="1559472186"/>
                    </a:ext>
                  </a:extLst>
                </a:gridCol>
                <a:gridCol w="4110831">
                  <a:extLst>
                    <a:ext uri="{9D8B030D-6E8A-4147-A177-3AD203B41FA5}">
                      <a16:colId xmlns:a16="http://schemas.microsoft.com/office/drawing/2014/main" val="27977292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Содержание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Развитие познавательных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метапредметных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умений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005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Учебный материал структурируется в целостные системы знаний, выявляются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межпредметные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связи, используются различные методы и приёмы обучения, обеспечивающие целостное восприятие материала.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Умения отбирать необходимую   информацию из различных областей наук, из текстов, схем, иллюстраций, перерабатывать информацию и представлять её в виде схем, моделей, сообщений.  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54629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065477" y="6330462"/>
            <a:ext cx="449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72483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646" y="365127"/>
            <a:ext cx="8034704" cy="63133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3. Развитие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379941"/>
              </p:ext>
            </p:extLst>
          </p:nvPr>
        </p:nvGraphicFramePr>
        <p:xfrm>
          <a:off x="175846" y="1090246"/>
          <a:ext cx="8792308" cy="5627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6154">
                  <a:extLst>
                    <a:ext uri="{9D8B030D-6E8A-4147-A177-3AD203B41FA5}">
                      <a16:colId xmlns:a16="http://schemas.microsoft.com/office/drawing/2014/main" val="293131634"/>
                    </a:ext>
                  </a:extLst>
                </a:gridCol>
                <a:gridCol w="4396154">
                  <a:extLst>
                    <a:ext uri="{9D8B030D-6E8A-4147-A177-3AD203B41FA5}">
                      <a16:colId xmlns:a16="http://schemas.microsoft.com/office/drawing/2014/main" val="2872258647"/>
                    </a:ext>
                  </a:extLst>
                </a:gridCol>
              </a:tblGrid>
              <a:tr h="900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Содержание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Развитие познавательных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метапредметных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умений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023307"/>
                  </a:ext>
                </a:extLst>
              </a:tr>
              <a:tr h="472680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ru-RU" sz="280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</a:t>
                      </a:r>
                      <a:r>
                        <a:rPr lang="ru-RU" sz="28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 способствовать развитию всех сторон личности ученика — познавательной, эмоциональной, волевой, социальной. Учитываются индивидуальные особенности учащихся, их интересы и потребности.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строить индивидуализированный маршрут  образования</a:t>
                      </a:r>
                      <a:r>
                        <a:rPr lang="ru-RU" sz="2800" b="1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исходя из потребностей </a:t>
                      </a:r>
                      <a:endParaRPr lang="ru-RU" sz="2800" b="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73863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57796" y="6348079"/>
            <a:ext cx="715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13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99979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754" y="365126"/>
            <a:ext cx="8081596" cy="4906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4. Сотрудничество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4139002"/>
              </p:ext>
            </p:extLst>
          </p:nvPr>
        </p:nvGraphicFramePr>
        <p:xfrm>
          <a:off x="117228" y="1055077"/>
          <a:ext cx="8780586" cy="5556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0293">
                  <a:extLst>
                    <a:ext uri="{9D8B030D-6E8A-4147-A177-3AD203B41FA5}">
                      <a16:colId xmlns:a16="http://schemas.microsoft.com/office/drawing/2014/main" val="2100194468"/>
                    </a:ext>
                  </a:extLst>
                </a:gridCol>
                <a:gridCol w="4390293">
                  <a:extLst>
                    <a:ext uri="{9D8B030D-6E8A-4147-A177-3AD203B41FA5}">
                      <a16:colId xmlns:a16="http://schemas.microsoft.com/office/drawing/2014/main" val="755558918"/>
                    </a:ext>
                  </a:extLst>
                </a:gridCol>
              </a:tblGrid>
              <a:tr h="79430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познавательных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метапредметных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умений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174055"/>
                  </a:ext>
                </a:extLst>
              </a:tr>
              <a:tr h="47624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000"/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ru-RU" sz="280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</a:t>
                      </a:r>
                      <a:r>
                        <a:rPr lang="ru-RU" sz="28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строится на основе сотрудничества учителя и учеников, а также сотрудничества учащихся между собой. Учитель выступает не как источник информации, а как организатор и консультант учебной деятельности.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выстраивать коммуникации, которые способствуют развитию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познавательных умений.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881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14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8487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954" y="0"/>
            <a:ext cx="4618891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16769" y="422032"/>
            <a:ext cx="3927231" cy="585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С ним забот - ну просто бездна!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Весь его летучий вид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Говорит: "Сейчас исчезну!.."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Тут он! Там! Сидит! Летит!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Вот была б такая скрепка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Или специальный клей,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Чтоб они держали крепко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dirty="0"/>
              <a:t>Улетающих детей!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46836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187570"/>
            <a:ext cx="8710246" cy="134815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С</a:t>
            </a:r>
            <a:r>
              <a:rPr lang="ru-RU" dirty="0" smtClean="0">
                <a:solidFill>
                  <a:srgbClr val="C00000"/>
                </a:solidFill>
              </a:rPr>
              <a:t>тихотворение </a:t>
            </a:r>
            <a:r>
              <a:rPr lang="ru-RU" dirty="0">
                <a:solidFill>
                  <a:srgbClr val="C00000"/>
                </a:solidFill>
              </a:rPr>
              <a:t>французского писателя 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Клода </a:t>
            </a:r>
            <a:r>
              <a:rPr lang="ru-RU" dirty="0" err="1">
                <a:solidFill>
                  <a:srgbClr val="C00000"/>
                </a:solidFill>
              </a:rPr>
              <a:t>Руа</a:t>
            </a:r>
            <a:r>
              <a:rPr lang="ru-RU" dirty="0">
                <a:solidFill>
                  <a:srgbClr val="C00000"/>
                </a:solidFill>
              </a:rPr>
              <a:t> (наст. фам. Орлан). Перевод Михаила </a:t>
            </a:r>
            <a:r>
              <a:rPr lang="ru-RU" dirty="0" err="1">
                <a:solidFill>
                  <a:srgbClr val="C00000"/>
                </a:solidFill>
              </a:rPr>
              <a:t>Яснова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" y="1535723"/>
            <a:ext cx="4407877" cy="42309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Если ветер, если ветер</a:t>
            </a:r>
          </a:p>
          <a:p>
            <a:pPr marL="0" indent="0">
              <a:buNone/>
            </a:pPr>
            <a:r>
              <a:rPr lang="ru-RU" sz="2800" dirty="0"/>
              <a:t>В голове ученика,</a:t>
            </a:r>
          </a:p>
          <a:p>
            <a:pPr marL="0" indent="0">
              <a:buNone/>
            </a:pPr>
            <a:r>
              <a:rPr lang="ru-RU" sz="2800" dirty="0"/>
              <a:t>Что ни утро, что ни вечер –</a:t>
            </a:r>
          </a:p>
          <a:p>
            <a:pPr marL="0" indent="0">
              <a:buNone/>
            </a:pPr>
            <a:r>
              <a:rPr lang="ru-RU" sz="2800" dirty="0"/>
              <a:t>Он взлетает в облака.</a:t>
            </a:r>
          </a:p>
          <a:p>
            <a:pPr marL="0" indent="0">
              <a:buNone/>
            </a:pPr>
            <a:r>
              <a:rPr lang="ru-RU" sz="2800" dirty="0"/>
              <a:t>Удержи его, пожалуй...</a:t>
            </a:r>
          </a:p>
          <a:p>
            <a:pPr marL="0" indent="0">
              <a:buNone/>
            </a:pPr>
            <a:r>
              <a:rPr lang="ru-RU" sz="2800" dirty="0"/>
              <a:t>Вечно нужен глаз да глаз:</a:t>
            </a:r>
          </a:p>
          <a:p>
            <a:pPr marL="0" indent="0">
              <a:buNone/>
            </a:pPr>
            <a:r>
              <a:rPr lang="ru-RU" sz="2800" dirty="0"/>
              <a:t>В небесах гарцует малый –</a:t>
            </a:r>
          </a:p>
          <a:p>
            <a:pPr marL="0" indent="0">
              <a:buNone/>
            </a:pPr>
            <a:r>
              <a:rPr lang="ru-RU" sz="2800" dirty="0"/>
              <a:t>Возврати такого в класс!</a:t>
            </a:r>
          </a:p>
          <a:p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407878" y="1535724"/>
            <a:ext cx="4278922" cy="50409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С ним забот - ну просто бездна!</a:t>
            </a:r>
          </a:p>
          <a:p>
            <a:pPr marL="0" indent="0">
              <a:buNone/>
            </a:pPr>
            <a:r>
              <a:rPr lang="ru-RU" sz="2800" dirty="0"/>
              <a:t>Весь его летучий вид</a:t>
            </a:r>
          </a:p>
          <a:p>
            <a:pPr marL="0" indent="0">
              <a:buNone/>
            </a:pPr>
            <a:r>
              <a:rPr lang="ru-RU" sz="2800" dirty="0"/>
              <a:t>Говорит: "Сейчас исчезну!.."</a:t>
            </a:r>
          </a:p>
          <a:p>
            <a:pPr marL="0" indent="0">
              <a:buNone/>
            </a:pPr>
            <a:r>
              <a:rPr lang="ru-RU" sz="2800" dirty="0"/>
              <a:t>Тут он! Там! Сидит! Летит!</a:t>
            </a:r>
          </a:p>
          <a:p>
            <a:pPr marL="0" indent="0">
              <a:buNone/>
            </a:pPr>
            <a:r>
              <a:rPr lang="ru-RU" sz="2800" dirty="0"/>
              <a:t>Вот была б такая скрепка</a:t>
            </a:r>
          </a:p>
          <a:p>
            <a:pPr marL="0" indent="0">
              <a:buNone/>
            </a:pPr>
            <a:r>
              <a:rPr lang="ru-RU" sz="2800" dirty="0"/>
              <a:t>Или специальный клей,</a:t>
            </a:r>
          </a:p>
          <a:p>
            <a:pPr marL="0" indent="0">
              <a:buNone/>
            </a:pPr>
            <a:r>
              <a:rPr lang="ru-RU" sz="2800" dirty="0"/>
              <a:t>Чтоб они держали крепко</a:t>
            </a:r>
          </a:p>
          <a:p>
            <a:pPr marL="0" indent="0">
              <a:buNone/>
            </a:pPr>
            <a:r>
              <a:rPr lang="ru-RU" sz="2800" dirty="0"/>
              <a:t>Улетающих детей!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1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477" y="365126"/>
            <a:ext cx="8069873" cy="88924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К.Д. Ушинский: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231" y="1500554"/>
            <a:ext cx="6992571" cy="4676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«Голова, наполненная отрывочными, бессвязными знаниями, похожа на кладовую</a:t>
            </a:r>
            <a:r>
              <a:rPr lang="ru-RU" sz="3600" dirty="0" smtClean="0"/>
              <a:t>,</a:t>
            </a:r>
          </a:p>
          <a:p>
            <a:pPr marL="0" indent="0">
              <a:buNone/>
            </a:pPr>
            <a:r>
              <a:rPr lang="ru-RU" sz="3600" dirty="0" smtClean="0"/>
              <a:t>в </a:t>
            </a:r>
            <a:r>
              <a:rPr lang="ru-RU" sz="3600" dirty="0"/>
              <a:t>которой все в беспорядке и где сам хозяин ничего не отыщет; голова, где только система без знаний, похожа на лавку, в которой на всех ящиках есть надписи, но в ящиках пусто».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910" y="-1"/>
            <a:ext cx="250209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48245" y="6176963"/>
            <a:ext cx="422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62139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Что такое </a:t>
            </a:r>
            <a:r>
              <a:rPr lang="ru-RU" b="1" dirty="0" err="1">
                <a:solidFill>
                  <a:srgbClr val="FF0000"/>
                </a:solidFill>
              </a:rPr>
              <a:t>метапредмет</a:t>
            </a:r>
            <a:r>
              <a:rPr lang="ru-RU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08" y="1910861"/>
            <a:ext cx="8827477" cy="426610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sz="3600" dirty="0" smtClean="0"/>
              <a:t>“</a:t>
            </a:r>
            <a:r>
              <a:rPr lang="ru-RU" sz="3600" dirty="0"/>
              <a:t>Мета” – значит “за” предметом, “над” предметом, то есть выход за рамки собственно предмета. </a:t>
            </a:r>
            <a:r>
              <a:rPr lang="ru-RU" sz="3600" dirty="0" err="1"/>
              <a:t>Метапредметы</a:t>
            </a:r>
            <a:r>
              <a:rPr lang="ru-RU" sz="3600" dirty="0"/>
              <a:t> соединяют в себе идею предметности и одновременно </a:t>
            </a:r>
            <a:r>
              <a:rPr lang="ru-RU" sz="3600" dirty="0" err="1"/>
              <a:t>НАДпредметности</a:t>
            </a:r>
            <a:r>
              <a:rPr lang="ru-RU" sz="36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15350" y="6518031"/>
            <a:ext cx="417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98981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28628"/>
            <a:ext cx="2567354" cy="355209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87569" y="1594338"/>
            <a:ext cx="6131168" cy="40210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принципы организации учебной деятельности способствуют развитию познавательных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умений?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52338" y="6342185"/>
            <a:ext cx="410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04694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Познавательные </a:t>
            </a:r>
            <a:r>
              <a:rPr lang="ru-RU" b="1" dirty="0" err="1">
                <a:solidFill>
                  <a:srgbClr val="C00000"/>
                </a:solidFill>
              </a:rPr>
              <a:t>метапредметные</a:t>
            </a:r>
            <a:r>
              <a:rPr lang="ru-RU" b="1" dirty="0">
                <a:solidFill>
                  <a:srgbClr val="C00000"/>
                </a:solidFill>
              </a:rPr>
              <a:t> умения</a:t>
            </a:r>
            <a:r>
              <a:rPr lang="ru-RU" dirty="0">
                <a:solidFill>
                  <a:srgbClr val="C00000"/>
                </a:solidFill>
              </a:rPr>
              <a:t> (</a:t>
            </a:r>
            <a:r>
              <a:rPr lang="ru-RU" dirty="0" err="1">
                <a:solidFill>
                  <a:srgbClr val="C00000"/>
                </a:solidFill>
              </a:rPr>
              <a:t>метаумения</a:t>
            </a:r>
            <a:r>
              <a:rPr lang="ru-RU" dirty="0">
                <a:solidFill>
                  <a:srgbClr val="C00000"/>
                </a:solidFill>
              </a:rPr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25625"/>
            <a:ext cx="8581292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— </a:t>
            </a:r>
            <a:r>
              <a:rPr lang="ru-RU" sz="3600" dirty="0"/>
              <a:t>это универсальные учебные действия, которые направлены на анализ и управление познавательной деятельностью.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92611" y="6176963"/>
            <a:ext cx="44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9754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65127"/>
            <a:ext cx="8710246" cy="7954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А.Г. </a:t>
            </a:r>
            <a:r>
              <a:rPr lang="ru-RU" sz="3600" b="1" dirty="0" err="1" smtClean="0">
                <a:solidFill>
                  <a:srgbClr val="C00000"/>
                </a:solidFill>
              </a:rPr>
              <a:t>Асмолов</a:t>
            </a:r>
            <a:r>
              <a:rPr lang="ru-RU" sz="3600" b="1" dirty="0" smtClean="0">
                <a:solidFill>
                  <a:srgbClr val="C00000"/>
                </a:solidFill>
              </a:rPr>
              <a:t> о структуре познавательных умений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512277"/>
            <a:ext cx="8569568" cy="4664686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3600" dirty="0" err="1"/>
              <a:t>Общеучебные</a:t>
            </a:r>
            <a:r>
              <a:rPr lang="ru-RU" sz="3600" dirty="0"/>
              <a:t> универсальные действия. </a:t>
            </a:r>
            <a:r>
              <a:rPr lang="ru-RU" sz="3600" dirty="0" smtClean="0"/>
              <a:t> </a:t>
            </a:r>
            <a:endParaRPr lang="ru-RU" sz="3600" dirty="0"/>
          </a:p>
          <a:p>
            <a:pPr marL="457200" lvl="0" indent="-457200">
              <a:buFont typeface="+mj-lt"/>
              <a:buAutoNum type="arabicPeriod"/>
            </a:pPr>
            <a:r>
              <a:rPr lang="ru-RU" sz="3600" dirty="0"/>
              <a:t>Логические универсальные действия. </a:t>
            </a:r>
            <a:r>
              <a:rPr lang="ru-RU" sz="3600" dirty="0" smtClean="0"/>
              <a:t> </a:t>
            </a:r>
            <a:endParaRPr lang="ru-RU" sz="3600" dirty="0"/>
          </a:p>
          <a:p>
            <a:pPr marL="457200" lvl="0" indent="-457200">
              <a:buFont typeface="+mj-lt"/>
              <a:buAutoNum type="arabicPeriod"/>
            </a:pPr>
            <a:r>
              <a:rPr lang="ru-RU" sz="3600" dirty="0"/>
              <a:t>Постановка и решение проблемы. </a:t>
            </a:r>
            <a:r>
              <a:rPr lang="ru-RU" sz="3600" dirty="0" smtClean="0"/>
              <a:t> </a:t>
            </a:r>
            <a:endParaRPr lang="ru-RU" sz="3600" dirty="0"/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8182708" y="6318738"/>
            <a:ext cx="539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5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12491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185" y="187569"/>
            <a:ext cx="8269165" cy="57443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Познавательные </a:t>
            </a:r>
            <a:r>
              <a:rPr lang="ru-RU" b="1" dirty="0" err="1" smtClean="0">
                <a:solidFill>
                  <a:srgbClr val="C00000"/>
                </a:solidFill>
              </a:rPr>
              <a:t>метаумения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762000"/>
            <a:ext cx="8792307" cy="5414964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теоретического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ставить вопросы, формулировать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гипотезы…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извлекать информацию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Перерабатывать информацию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Анализировать, сравнивать, группировать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Отбирать необходимые источники информации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знаково-символические средства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15350" y="6318738"/>
            <a:ext cx="499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6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69912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739" y="236173"/>
            <a:ext cx="8222273" cy="61961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Познавательные умения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85" y="1277815"/>
            <a:ext cx="8862646" cy="48991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Познавательные умения — это умения, обеспечивающие плодотворное протекание учебно-познавательной деятельности и необходимые для успешного решения поисковых задач.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В </a:t>
            </a:r>
            <a:r>
              <a:rPr lang="ru-RU" sz="3600" dirty="0"/>
              <a:t>широком смысле к познавательным умениям относят способы решения познавательных задач разного типа и уровня сложности, а также способы решения учебных проблем. </a:t>
            </a:r>
            <a:r>
              <a:rPr lang="ru-RU" sz="3600" dirty="0">
                <a:hlinkClick r:id="rId2"/>
              </a:rPr>
              <a:t/>
            </a:r>
            <a:br>
              <a:rPr lang="ru-RU" sz="3600" dirty="0">
                <a:hlinkClick r:id="rId2"/>
              </a:rPr>
            </a:b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8445012" y="6353908"/>
            <a:ext cx="69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7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33810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99938" y="6142892"/>
            <a:ext cx="62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8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41311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546</Words>
  <Application>Microsoft Office PowerPoint</Application>
  <PresentationFormat>Экран (4:3)</PresentationFormat>
  <Paragraphs>104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Тема Office</vt:lpstr>
      <vt:lpstr>Выступление по теме  «Принципы организации учебной деятельности, способствующие развитию познавательных метапредметных умений» </vt:lpstr>
      <vt:lpstr>К.Д. Ушинский:</vt:lpstr>
      <vt:lpstr>Что такое метапредмет? </vt:lpstr>
      <vt:lpstr>Презентация PowerPoint</vt:lpstr>
      <vt:lpstr>Познавательные метапредметные умения (метаумения) </vt:lpstr>
      <vt:lpstr>А.Г. Асмолов о структуре познавательных умений</vt:lpstr>
      <vt:lpstr>Познавательные метаумения  </vt:lpstr>
      <vt:lpstr>Познавательные умения</vt:lpstr>
      <vt:lpstr>Презентация PowerPoint</vt:lpstr>
      <vt:lpstr>Презентация PowerPoint</vt:lpstr>
      <vt:lpstr>Принципы системно-деятельностного подхода</vt:lpstr>
      <vt:lpstr>1. Деятельностный подход</vt:lpstr>
      <vt:lpstr>2. Системность</vt:lpstr>
      <vt:lpstr>3. Развитие</vt:lpstr>
      <vt:lpstr>4. Сотрудничество</vt:lpstr>
      <vt:lpstr>Презентация PowerPoint</vt:lpstr>
      <vt:lpstr>Стихотворение французского писателя  Клода Руа (наст. фам. Орлан). Перевод Михаила Яснова.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777</cp:lastModifiedBy>
  <cp:revision>10</cp:revision>
  <dcterms:created xsi:type="dcterms:W3CDTF">2026-02-23T16:40:27Z</dcterms:created>
  <dcterms:modified xsi:type="dcterms:W3CDTF">2026-03-05T11:03:36Z</dcterms:modified>
</cp:coreProperties>
</file>