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7" r:id="rId3"/>
    <p:sldId id="288" r:id="rId4"/>
    <p:sldId id="289" r:id="rId5"/>
    <p:sldId id="290" r:id="rId6"/>
    <p:sldId id="291" r:id="rId7"/>
    <p:sldId id="292" r:id="rId8"/>
    <p:sldId id="293" r:id="rId9"/>
    <p:sldId id="29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67" autoAdjust="0"/>
    <p:restoredTop sz="94660"/>
  </p:normalViewPr>
  <p:slideViewPr>
    <p:cSldViewPr>
      <p:cViewPr>
        <p:scale>
          <a:sx n="100" d="100"/>
          <a:sy n="100" d="100"/>
        </p:scale>
        <p:origin x="-2190" y="-3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372AC-302A-4133-BD0C-1FD1C71079A6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F33C3-7663-4862-8A11-27BE764BA8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372AC-302A-4133-BD0C-1FD1C71079A6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F33C3-7663-4862-8A11-27BE764BA8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372AC-302A-4133-BD0C-1FD1C71079A6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F33C3-7663-4862-8A11-27BE764BA8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372AC-302A-4133-BD0C-1FD1C71079A6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F33C3-7663-4862-8A11-27BE764BA8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372AC-302A-4133-BD0C-1FD1C71079A6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F33C3-7663-4862-8A11-27BE764BA8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372AC-302A-4133-BD0C-1FD1C71079A6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F33C3-7663-4862-8A11-27BE764BA8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372AC-302A-4133-BD0C-1FD1C71079A6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F33C3-7663-4862-8A11-27BE764BA8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372AC-302A-4133-BD0C-1FD1C71079A6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F33C3-7663-4862-8A11-27BE764BA8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372AC-302A-4133-BD0C-1FD1C71079A6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F33C3-7663-4862-8A11-27BE764BA8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372AC-302A-4133-BD0C-1FD1C71079A6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F33C3-7663-4862-8A11-27BE764BA8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372AC-302A-4133-BD0C-1FD1C71079A6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F33C3-7663-4862-8A11-27BE764BA8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B372AC-302A-4133-BD0C-1FD1C71079A6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1F33C3-7663-4862-8A11-27BE764BA87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11" Type="http://schemas.openxmlformats.org/officeDocument/2006/relationships/image" Target="../media/image16.jpeg"/><Relationship Id="rId5" Type="http://schemas.openxmlformats.org/officeDocument/2006/relationships/image" Target="../media/image11.jpeg"/><Relationship Id="rId10" Type="http://schemas.openxmlformats.org/officeDocument/2006/relationships/image" Target="../media/image15.png"/><Relationship Id="rId4" Type="http://schemas.microsoft.com/office/2007/relationships/hdphoto" Target="../media/hdphoto4.wdp"/><Relationship Id="rId9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6.wdp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6"/>
          <p:cNvGrpSpPr/>
          <p:nvPr/>
        </p:nvGrpSpPr>
        <p:grpSpPr>
          <a:xfrm>
            <a:off x="1928794" y="476672"/>
            <a:ext cx="6643734" cy="8079135"/>
            <a:chOff x="1115616" y="11796"/>
            <a:chExt cx="7165477" cy="9169782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115616" y="11796"/>
              <a:ext cx="7165477" cy="916978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2400" b="1" dirty="0" smtClean="0">
                  <a:solidFill>
                    <a:schemeClr val="accent2">
                      <a:lumMod val="75000"/>
                    </a:schemeClr>
                  </a:solidFill>
                  <a:latin typeface="Monotype Corsiva" pitchFamily="66" charset="0"/>
                </a:rPr>
                <a:t>Филиал №1 «Чебурашка» МДОУ д/с «Родничок»</a:t>
              </a:r>
            </a:p>
            <a:p>
              <a:pPr algn="ctr">
                <a:defRPr/>
              </a:pPr>
              <a:endParaRPr lang="ru-RU" sz="2400" b="1" dirty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endParaRPr>
            </a:p>
            <a:p>
              <a:pPr algn="ctr">
                <a:defRPr/>
              </a:pPr>
              <a:endParaRPr lang="ru-RU" sz="24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endParaRPr>
            </a:p>
            <a:p>
              <a:pPr algn="ctr">
                <a:defRPr/>
              </a:pPr>
              <a:endParaRPr lang="ru-RU" sz="24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endParaRPr>
            </a:p>
            <a:p>
              <a:pPr algn="ctr">
                <a:defRPr/>
              </a:pPr>
              <a:r>
                <a:rPr lang="ru-RU" sz="4000" b="1" dirty="0" smtClean="0">
                  <a:solidFill>
                    <a:schemeClr val="accent2">
                      <a:lumMod val="75000"/>
                    </a:schemeClr>
                  </a:solidFill>
                  <a:latin typeface="Monotype Corsiva" pitchFamily="66" charset="0"/>
                </a:rPr>
                <a:t>Учебно-методические </a:t>
              </a:r>
              <a:r>
                <a:rPr lang="ru-RU" sz="4000" b="1" dirty="0">
                  <a:solidFill>
                    <a:schemeClr val="accent2">
                      <a:lumMod val="75000"/>
                    </a:schemeClr>
                  </a:solidFill>
                  <a:latin typeface="Monotype Corsiva" pitchFamily="66" charset="0"/>
                </a:rPr>
                <a:t>пособия по формированию математического образования в </a:t>
              </a:r>
              <a:r>
                <a:rPr lang="ru-RU" sz="4000" b="1" dirty="0" smtClean="0">
                  <a:solidFill>
                    <a:schemeClr val="accent2">
                      <a:lumMod val="75000"/>
                    </a:schemeClr>
                  </a:solidFill>
                  <a:latin typeface="Monotype Corsiva" pitchFamily="66" charset="0"/>
                </a:rPr>
                <a:t>ДОО</a:t>
              </a:r>
            </a:p>
            <a:p>
              <a:pPr algn="ctr">
                <a:defRPr/>
              </a:pPr>
              <a:endParaRPr lang="ru-RU" sz="4000" b="1" dirty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endParaRPr>
            </a:p>
            <a:p>
              <a:pPr algn="ctr">
                <a:defRPr/>
              </a:pPr>
              <a:endParaRPr lang="ru-RU" sz="1050" b="1" dirty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endParaRPr>
            </a:p>
            <a:p>
              <a:pPr algn="ctr">
                <a:defRPr/>
              </a:pPr>
              <a:endParaRPr lang="ru-RU" sz="105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endParaRPr>
            </a:p>
            <a:p>
              <a:pPr algn="ctr">
                <a:defRPr/>
              </a:pPr>
              <a:endParaRPr lang="ru-RU" sz="1050" b="1" dirty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endParaRPr>
            </a:p>
            <a:p>
              <a:pPr algn="ctr">
                <a:defRPr/>
              </a:pPr>
              <a:endParaRPr lang="ru-RU" sz="105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endParaRPr>
            </a:p>
            <a:p>
              <a:pPr algn="ctr">
                <a:defRPr/>
              </a:pPr>
              <a:endParaRPr lang="ru-RU" sz="1050" b="1" dirty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endParaRPr>
            </a:p>
            <a:p>
              <a:pPr algn="ctr">
                <a:defRPr/>
              </a:pPr>
              <a:endParaRPr lang="ru-RU" sz="105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endParaRPr>
            </a:p>
            <a:p>
              <a:pPr algn="r">
                <a:defRPr/>
              </a:pPr>
              <a:r>
                <a:rPr lang="ru-RU" sz="2400" b="1" dirty="0" smtClean="0">
                  <a:solidFill>
                    <a:schemeClr val="accent2">
                      <a:lumMod val="75000"/>
                    </a:schemeClr>
                  </a:solidFill>
                  <a:latin typeface="Monotype Corsiva" pitchFamily="66" charset="0"/>
                </a:rPr>
                <a:t>Выполнила: старший воспитатель Малашина К. А.</a:t>
              </a:r>
              <a:endParaRPr lang="ru-RU" sz="2400" b="1" dirty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endParaRPr>
            </a:p>
            <a:p>
              <a:pPr algn="ctr">
                <a:defRPr/>
              </a:pPr>
              <a:endParaRPr lang="ru-RU" sz="40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endParaRPr>
            </a:p>
            <a:p>
              <a:pPr algn="ctr">
                <a:defRPr/>
              </a:pPr>
              <a:endParaRPr lang="ru-RU" sz="32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endParaRPr>
            </a:p>
            <a:p>
              <a:pPr algn="ctr">
                <a:defRPr/>
              </a:pPr>
              <a:endParaRPr lang="ru-RU" sz="3200" b="1" dirty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endParaRPr>
            </a:p>
            <a:p>
              <a:pPr algn="ctr">
                <a:defRPr/>
              </a:pPr>
              <a:r>
                <a:rPr lang="ru-RU" sz="3200" b="1" dirty="0" smtClean="0">
                  <a:solidFill>
                    <a:schemeClr val="accent2">
                      <a:lumMod val="75000"/>
                    </a:schemeClr>
                  </a:solidFill>
                  <a:latin typeface="Monotype Corsiva" pitchFamily="66" charset="0"/>
                </a:rPr>
                <a:t>         </a:t>
              </a: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2187089" y="5085185"/>
              <a:ext cx="5084703" cy="41919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endParaRPr lang="ru-RU" dirty="0">
                <a:solidFill>
                  <a:prstClr val="black"/>
                </a:solidFill>
                <a:latin typeface="Monotype Corsiva" pitchFamily="66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6"/>
          <p:cNvGrpSpPr/>
          <p:nvPr/>
        </p:nvGrpSpPr>
        <p:grpSpPr>
          <a:xfrm>
            <a:off x="1928794" y="476672"/>
            <a:ext cx="6643734" cy="4839297"/>
            <a:chOff x="1115616" y="11796"/>
            <a:chExt cx="7165477" cy="5492579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115616" y="11796"/>
              <a:ext cx="7165477" cy="248020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endParaRPr lang="ru-RU" sz="40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endParaRPr>
            </a:p>
            <a:p>
              <a:pPr algn="ctr">
                <a:defRPr/>
              </a:pPr>
              <a:endParaRPr lang="ru-RU" sz="32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endParaRPr>
            </a:p>
            <a:p>
              <a:pPr algn="ctr">
                <a:defRPr/>
              </a:pPr>
              <a:endParaRPr lang="ru-RU" sz="3200" b="1" dirty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endParaRPr>
            </a:p>
            <a:p>
              <a:pPr algn="ctr">
                <a:defRPr/>
              </a:pPr>
              <a:r>
                <a:rPr lang="ru-RU" sz="3200" b="1" dirty="0" smtClean="0">
                  <a:solidFill>
                    <a:schemeClr val="accent2">
                      <a:lumMod val="75000"/>
                    </a:schemeClr>
                  </a:solidFill>
                  <a:latin typeface="Monotype Corsiva" pitchFamily="66" charset="0"/>
                </a:rPr>
                <a:t>         </a:t>
              </a: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2187089" y="5085185"/>
              <a:ext cx="5084703" cy="41919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endParaRPr lang="ru-RU" dirty="0">
                <a:solidFill>
                  <a:prstClr val="black"/>
                </a:solidFill>
                <a:latin typeface="Monotype Corsiva" pitchFamily="66" charset="0"/>
              </a:endParaRP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1578253" y="188640"/>
            <a:ext cx="734481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ru-RU" sz="4400" dirty="0">
                <a:latin typeface="Times New Roman"/>
                <a:ea typeface="Times New Roman"/>
                <a:cs typeface="Times New Roman"/>
              </a:rPr>
              <a:t>Современные инструменты для построения прочного фундамента</a:t>
            </a:r>
            <a:endParaRPr lang="ru-RU" sz="4400" dirty="0">
              <a:ea typeface="Calibri"/>
              <a:cs typeface="Times New Roman"/>
            </a:endParaRPr>
          </a:p>
        </p:txBody>
      </p:sp>
      <p:pic>
        <p:nvPicPr>
          <p:cNvPr id="1026" name="Picture 2" descr="C:\Users\Старши воспитатель\Desktop\на дмитриевку доклад и презентация\18370_7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445087"/>
            <a:ext cx="5982455" cy="3988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4505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6"/>
          <p:cNvGrpSpPr/>
          <p:nvPr/>
        </p:nvGrpSpPr>
        <p:grpSpPr>
          <a:xfrm>
            <a:off x="1928794" y="476672"/>
            <a:ext cx="6643734" cy="4839297"/>
            <a:chOff x="1115616" y="11796"/>
            <a:chExt cx="7165477" cy="5492579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115616" y="11796"/>
              <a:ext cx="7165477" cy="248020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endParaRPr lang="ru-RU" sz="40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endParaRPr>
            </a:p>
            <a:p>
              <a:pPr algn="ctr">
                <a:defRPr/>
              </a:pPr>
              <a:endParaRPr lang="ru-RU" sz="32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endParaRPr>
            </a:p>
            <a:p>
              <a:pPr algn="ctr">
                <a:defRPr/>
              </a:pPr>
              <a:endParaRPr lang="ru-RU" sz="3200" b="1" dirty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endParaRPr>
            </a:p>
            <a:p>
              <a:pPr algn="ctr">
                <a:defRPr/>
              </a:pPr>
              <a:r>
                <a:rPr lang="ru-RU" sz="3200" b="1" dirty="0" smtClean="0">
                  <a:solidFill>
                    <a:schemeClr val="accent2">
                      <a:lumMod val="75000"/>
                    </a:schemeClr>
                  </a:solidFill>
                  <a:latin typeface="Monotype Corsiva" pitchFamily="66" charset="0"/>
                </a:rPr>
                <a:t>         </a:t>
              </a: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2187089" y="5085185"/>
              <a:ext cx="5084703" cy="41919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endParaRPr lang="ru-RU" dirty="0">
                <a:solidFill>
                  <a:prstClr val="black"/>
                </a:solidFill>
                <a:latin typeface="Monotype Corsiva" pitchFamily="66" charset="0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1619672" y="188640"/>
            <a:ext cx="717279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>
                <a:latin typeface="Times New Roman"/>
                <a:ea typeface="Times New Roman"/>
                <a:cs typeface="Times New Roman"/>
              </a:rPr>
              <a:t>Фундамент будущих успехов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43608" y="707504"/>
            <a:ext cx="7879461" cy="2370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pPr marL="742950" lvl="1" indent="-285750">
              <a:spcAft>
                <a:spcPts val="1000"/>
              </a:spcAft>
              <a:buSzPts val="1000"/>
              <a:buFont typeface="Courier New"/>
              <a:buChar char="o"/>
              <a:tabLst>
                <a:tab pos="914400" algn="l"/>
              </a:tabLs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Требования ФГОС ДО: формирование первичных представлений о свойствах и отношениях объектов.</a:t>
            </a:r>
            <a:endParaRPr lang="ru-RU" sz="1400" dirty="0">
              <a:ea typeface="Calibri"/>
              <a:cs typeface="Times New Roman"/>
            </a:endParaRPr>
          </a:p>
          <a:p>
            <a:pPr marL="742950" lvl="1" indent="-285750">
              <a:spcAft>
                <a:spcPts val="1000"/>
              </a:spcAft>
              <a:buSzPts val="1000"/>
              <a:buFont typeface="Courier New"/>
              <a:buChar char="o"/>
              <a:tabLst>
                <a:tab pos="914400" algn="l"/>
              </a:tabLs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Цель: не просто научить считать, а развивать логическое и пространственное мышление.</a:t>
            </a:r>
            <a:endParaRPr lang="ru-RU" sz="1400" dirty="0">
              <a:ea typeface="Calibri"/>
              <a:cs typeface="Times New Roman"/>
            </a:endParaRPr>
          </a:p>
          <a:p>
            <a:pPr marL="742950" lvl="1" indent="-285750">
              <a:spcAft>
                <a:spcPts val="1000"/>
              </a:spcAft>
              <a:buSzPts val="1000"/>
              <a:buFont typeface="Courier New"/>
              <a:buChar char="o"/>
              <a:tabLst>
                <a:tab pos="914400" algn="l"/>
              </a:tabLs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Задача: сделать математику понятной и интересной через деятельность и игру.</a:t>
            </a:r>
            <a:endParaRPr lang="ru-RU" sz="1400" dirty="0">
              <a:ea typeface="Calibri"/>
              <a:cs typeface="Times New Roman"/>
            </a:endParaRPr>
          </a:p>
        </p:txBody>
      </p:sp>
      <p:pic>
        <p:nvPicPr>
          <p:cNvPr id="2050" name="Picture 2" descr="C:\Users\Старши воспитатель\Desktop\на дмитриевку доклад и презентация\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3162" b="83088" l="7609" r="9619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24" t="17738" r="-5024" b="35465"/>
          <a:stretch/>
        </p:blipFill>
        <p:spPr bwMode="auto">
          <a:xfrm>
            <a:off x="2419268" y="5229200"/>
            <a:ext cx="4957564" cy="1371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Старши воспитатель\Desktop\на дмитриевку доклад и презентация\fgos(1).pn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56" b="99444" l="0" r="99740">
                        <a14:foregroundMark x1="13117" y1="35556" x2="13117" y2="35556"/>
                        <a14:foregroundMark x1="15844" y1="25000" x2="15844" y2="25000"/>
                        <a14:foregroundMark x1="11948" y1="13889" x2="11948" y2="13889"/>
                        <a14:foregroundMark x1="20519" y1="33889" x2="20519" y2="33889"/>
                        <a14:foregroundMark x1="18442" y1="40556" x2="18442" y2="40556"/>
                        <a14:foregroundMark x1="8571" y1="37222" x2="8571" y2="37222"/>
                        <a14:foregroundMark x1="27922" y1="78889" x2="27922" y2="78889"/>
                        <a14:foregroundMark x1="34805" y1="81111" x2="34805" y2="81111"/>
                        <a14:foregroundMark x1="39481" y1="83889" x2="39481" y2="83889"/>
                        <a14:foregroundMark x1="46364" y1="86667" x2="46364" y2="86667"/>
                        <a14:foregroundMark x1="49610" y1="86667" x2="49610" y2="86667"/>
                        <a14:foregroundMark x1="52597" y1="90556" x2="52597" y2="90556"/>
                        <a14:foregroundMark x1="60130" y1="87222" x2="60130" y2="87222"/>
                        <a14:foregroundMark x1="66753" y1="87222" x2="66753" y2="87222"/>
                        <a14:foregroundMark x1="74675" y1="87778" x2="74675" y2="87778"/>
                        <a14:backgroundMark x1="48312" y1="33333" x2="48312" y2="33333"/>
                        <a14:backgroundMark x1="23636" y1="71667" x2="23636" y2="71667"/>
                        <a14:backgroundMark x1="2078" y1="78333" x2="2078" y2="78333"/>
                        <a14:backgroundMark x1="1688" y1="18333" x2="1688" y2="18333"/>
                        <a14:backgroundMark x1="70130" y1="23889" x2="70130" y2="23889"/>
                        <a14:backgroundMark x1="74026" y1="45556" x2="74026" y2="45556"/>
                        <a14:backgroundMark x1="80260" y1="3889" x2="80260" y2="3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4461" y="4206577"/>
            <a:ext cx="5158424" cy="120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Старши воспитатель\Desktop\на дмитриевку доклад и презентация\i (2)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188" b="97500" l="8125" r="100000">
                        <a14:backgroundMark x1="39375" y1="27813" x2="39375" y2="27813"/>
                        <a14:backgroundMark x1="46563" y1="91875" x2="46563" y2="918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155" y="2644232"/>
            <a:ext cx="2713037" cy="2713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508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6"/>
          <p:cNvGrpSpPr/>
          <p:nvPr/>
        </p:nvGrpSpPr>
        <p:grpSpPr>
          <a:xfrm>
            <a:off x="1822442" y="537843"/>
            <a:ext cx="6643734" cy="4839297"/>
            <a:chOff x="1115616" y="11796"/>
            <a:chExt cx="7165477" cy="5492579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115616" y="11796"/>
              <a:ext cx="7165477" cy="248020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endParaRPr lang="ru-RU" sz="40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endParaRPr>
            </a:p>
            <a:p>
              <a:pPr algn="ctr">
                <a:defRPr/>
              </a:pPr>
              <a:endParaRPr lang="ru-RU" sz="32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endParaRPr>
            </a:p>
            <a:p>
              <a:pPr algn="ctr">
                <a:defRPr/>
              </a:pPr>
              <a:endParaRPr lang="ru-RU" sz="3200" b="1" dirty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endParaRPr>
            </a:p>
            <a:p>
              <a:pPr algn="ctr">
                <a:defRPr/>
              </a:pPr>
              <a:r>
                <a:rPr lang="ru-RU" sz="3200" b="1" dirty="0" smtClean="0">
                  <a:solidFill>
                    <a:schemeClr val="accent2">
                      <a:lumMod val="75000"/>
                    </a:schemeClr>
                  </a:solidFill>
                  <a:latin typeface="Monotype Corsiva" pitchFamily="66" charset="0"/>
                </a:rPr>
                <a:t>         </a:t>
              </a: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2187089" y="5085185"/>
              <a:ext cx="5084703" cy="41919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endParaRPr lang="ru-RU" dirty="0">
                <a:solidFill>
                  <a:prstClr val="black"/>
                </a:solidFill>
                <a:latin typeface="Monotype Corsiva" pitchFamily="66" charset="0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1821594" y="496143"/>
            <a:ext cx="675011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4400" dirty="0">
                <a:latin typeface="Times New Roman"/>
                <a:ea typeface="Times New Roman"/>
              </a:rPr>
              <a:t>Новый взгляд на обучение</a:t>
            </a:r>
            <a:r>
              <a:rPr lang="ru-RU" sz="4400" dirty="0" smtClean="0">
                <a:latin typeface="Times New Roman"/>
                <a:ea typeface="Times New Roman"/>
                <a:cs typeface="Times New Roman"/>
              </a:rPr>
              <a:t> </a:t>
            </a:r>
            <a:endParaRPr lang="ru-RU" sz="44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75656" y="2636912"/>
            <a:ext cx="3222104" cy="2219903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b="1" dirty="0" smtClean="0"/>
              <a:t>                   </a:t>
            </a:r>
            <a:r>
              <a:rPr lang="ru-RU" b="1" u="sng" dirty="0" smtClean="0"/>
              <a:t>БЫЛО</a:t>
            </a:r>
          </a:p>
          <a:p>
            <a:endParaRPr lang="ru-RU" b="1" dirty="0"/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SzPts val="1000"/>
              <a:buFont typeface="Courier New"/>
              <a:buChar char="o"/>
              <a:tabLst>
                <a:tab pos="914400" algn="l"/>
              </a:tabLs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Заучивание</a:t>
            </a:r>
            <a:endParaRPr lang="ru-RU" sz="1400" dirty="0">
              <a:ea typeface="Calibri"/>
              <a:cs typeface="Times New Roman"/>
            </a:endParaRP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SzPts val="1000"/>
              <a:buFont typeface="Courier New"/>
              <a:buChar char="o"/>
              <a:tabLst>
                <a:tab pos="914400" algn="l"/>
              </a:tabLs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Работа в тетрадях</a:t>
            </a:r>
            <a:endParaRPr lang="ru-RU" sz="1400" dirty="0">
              <a:ea typeface="Calibri"/>
              <a:cs typeface="Times New Roman"/>
            </a:endParaRP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SzPts val="1000"/>
              <a:buFont typeface="Courier New"/>
              <a:buChar char="o"/>
              <a:tabLst>
                <a:tab pos="914400" algn="l"/>
              </a:tabLs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Пассивное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восприятие</a:t>
            </a: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SzPts val="1000"/>
              <a:buFont typeface="Courier New"/>
              <a:buChar char="o"/>
              <a:tabLst>
                <a:tab pos="914400" algn="l"/>
              </a:tabLst>
            </a:pPr>
            <a:endParaRPr lang="ru-RU" sz="1400" dirty="0" smtClean="0">
              <a:ea typeface="Calibri"/>
              <a:cs typeface="Times New Roma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96653" y="2636912"/>
            <a:ext cx="3582144" cy="2298065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u="sng" dirty="0" smtClean="0"/>
              <a:t>СТАЛО</a:t>
            </a:r>
            <a:endParaRPr lang="ru-RU" b="1" u="sng" dirty="0"/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SzPts val="1000"/>
              <a:buFont typeface="Courier New"/>
              <a:buChar char="o"/>
              <a:tabLst>
                <a:tab pos="914400" algn="l"/>
              </a:tabLs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Исследование и открытие</a:t>
            </a:r>
            <a:endParaRPr lang="ru-RU" sz="1400" dirty="0">
              <a:ea typeface="Calibri"/>
              <a:cs typeface="Times New Roman"/>
            </a:endParaRP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SzPts val="1000"/>
              <a:buFont typeface="Courier New"/>
              <a:buChar char="o"/>
              <a:tabLst>
                <a:tab pos="914400" algn="l"/>
              </a:tabLst>
            </a:pPr>
            <a:r>
              <a:rPr lang="ru-RU" dirty="0" err="1">
                <a:latin typeface="Times New Roman"/>
                <a:ea typeface="Times New Roman"/>
                <a:cs typeface="Times New Roman"/>
              </a:rPr>
              <a:t>Деятельностный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подход</a:t>
            </a:r>
            <a:endParaRPr lang="ru-RU" sz="1400" dirty="0">
              <a:ea typeface="Calibri"/>
              <a:cs typeface="Times New Roman"/>
            </a:endParaRP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SzPts val="1000"/>
              <a:buFont typeface="Courier New"/>
              <a:buChar char="o"/>
              <a:tabLst>
                <a:tab pos="914400" algn="l"/>
              </a:tabLs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Игровая мотивация</a:t>
            </a:r>
            <a:endParaRPr lang="ru-RU" sz="1400" dirty="0">
              <a:ea typeface="Calibri"/>
              <a:cs typeface="Times New Roman"/>
            </a:endParaRP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SzPts val="1000"/>
              <a:buFont typeface="Courier New"/>
              <a:buChar char="o"/>
              <a:tabLst>
                <a:tab pos="914400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Индивидуализация</a:t>
            </a:r>
            <a:endParaRPr lang="ru-RU" sz="1200" dirty="0" smtClean="0">
              <a:latin typeface="Times New Roman"/>
              <a:ea typeface="Times New Roman"/>
              <a:cs typeface="Times New Roman"/>
            </a:endParaRP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SzPts val="1000"/>
              <a:buFont typeface="Courier New"/>
              <a:buChar char="o"/>
              <a:tabLst>
                <a:tab pos="914400" algn="l"/>
              </a:tabLst>
            </a:pPr>
            <a:endParaRPr lang="ru-RU" sz="800" dirty="0">
              <a:ea typeface="Calibri"/>
              <a:cs typeface="Times New Roman"/>
            </a:endParaRPr>
          </a:p>
        </p:txBody>
      </p:sp>
      <p:sp>
        <p:nvSpPr>
          <p:cNvPr id="10" name="Выгнутая вправо стрелка 9"/>
          <p:cNvSpPr/>
          <p:nvPr/>
        </p:nvSpPr>
        <p:spPr>
          <a:xfrm rot="16200000">
            <a:off x="4450858" y="-78169"/>
            <a:ext cx="1006462" cy="4276383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600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4570"/>
            <a:ext cx="8229600" cy="850106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Times New Roman"/>
                <a:ea typeface="Times New Roman"/>
              </a:rPr>
              <a:t>«Можно </a:t>
            </a:r>
            <a:r>
              <a:rPr lang="ru-RU" sz="4000" dirty="0">
                <a:latin typeface="Times New Roman"/>
                <a:ea typeface="Times New Roman"/>
              </a:rPr>
              <a:t>потрогать</a:t>
            </a:r>
            <a:r>
              <a:rPr lang="ru-RU" sz="4000" dirty="0" smtClean="0">
                <a:latin typeface="Times New Roman"/>
                <a:ea typeface="Times New Roman"/>
              </a:rPr>
              <a:t>!»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52773" y="692696"/>
            <a:ext cx="7632848" cy="1224136"/>
          </a:xfrm>
        </p:spPr>
        <p:txBody>
          <a:bodyPr>
            <a:normAutofit fontScale="62500" lnSpcReduction="20000"/>
          </a:bodyPr>
          <a:lstStyle/>
          <a:p>
            <a:pPr lvl="1">
              <a:lnSpc>
                <a:spcPct val="120000"/>
              </a:lnSpc>
              <a:spcAft>
                <a:spcPts val="1000"/>
              </a:spcAft>
              <a:buSzPts val="1000"/>
              <a:buFont typeface="Courier New"/>
              <a:buChar char="o"/>
              <a:tabLst>
                <a:tab pos="914400" algn="l"/>
              </a:tabLst>
            </a:pPr>
            <a:r>
              <a:rPr lang="ru-RU" sz="2400" b="1" dirty="0" smtClean="0">
                <a:latin typeface="Times New Roman"/>
                <a:ea typeface="Times New Roman"/>
                <a:cs typeface="Times New Roman"/>
              </a:rPr>
              <a:t>Блоки </a:t>
            </a:r>
            <a:r>
              <a:rPr lang="ru-RU" sz="2400" b="1" dirty="0" err="1">
                <a:latin typeface="Times New Roman"/>
                <a:ea typeface="Times New Roman"/>
                <a:cs typeface="Times New Roman"/>
              </a:rPr>
              <a:t>Дьенеша</a:t>
            </a:r>
            <a:r>
              <a:rPr lang="ru-RU" sz="2400" b="1" dirty="0">
                <a:latin typeface="Times New Roman"/>
                <a:ea typeface="Times New Roman"/>
                <a:cs typeface="Times New Roman"/>
              </a:rPr>
              <a:t>: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 Логика, классификация, комбинаторика.</a:t>
            </a:r>
            <a:endParaRPr lang="ru-RU" sz="2400" dirty="0">
              <a:ea typeface="Calibri"/>
              <a:cs typeface="Times New Roman"/>
            </a:endParaRPr>
          </a:p>
          <a:p>
            <a:pPr lvl="1">
              <a:lnSpc>
                <a:spcPct val="120000"/>
              </a:lnSpc>
              <a:spcAft>
                <a:spcPts val="1000"/>
              </a:spcAft>
              <a:buSzPts val="1000"/>
              <a:buFont typeface="Courier New"/>
              <a:buChar char="o"/>
              <a:tabLst>
                <a:tab pos="914400" algn="l"/>
              </a:tabLst>
            </a:pPr>
            <a:r>
              <a:rPr lang="ru-RU" sz="2400" b="1" dirty="0">
                <a:latin typeface="Times New Roman"/>
                <a:ea typeface="Times New Roman"/>
                <a:cs typeface="Times New Roman"/>
              </a:rPr>
              <a:t>Палочки </a:t>
            </a:r>
            <a:r>
              <a:rPr lang="ru-RU" sz="2400" b="1" dirty="0" err="1">
                <a:latin typeface="Times New Roman"/>
                <a:ea typeface="Times New Roman"/>
                <a:cs typeface="Times New Roman"/>
              </a:rPr>
              <a:t>Кюизенера</a:t>
            </a:r>
            <a:r>
              <a:rPr lang="ru-RU" sz="2400" b="1" dirty="0">
                <a:latin typeface="Times New Roman"/>
                <a:ea typeface="Times New Roman"/>
                <a:cs typeface="Times New Roman"/>
              </a:rPr>
              <a:t>: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 Наглядный состав числа, отношения 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«больше-меньше».</a:t>
            </a:r>
            <a:endParaRPr lang="ru-RU" sz="2400" dirty="0">
              <a:ea typeface="Calibri"/>
              <a:cs typeface="Times New Roman"/>
            </a:endParaRPr>
          </a:p>
          <a:p>
            <a:pPr lvl="1">
              <a:lnSpc>
                <a:spcPct val="120000"/>
              </a:lnSpc>
              <a:spcAft>
                <a:spcPts val="1000"/>
              </a:spcAft>
              <a:buSzPts val="1000"/>
              <a:buFont typeface="Courier New"/>
              <a:buChar char="o"/>
              <a:tabLst>
                <a:tab pos="914400" algn="l"/>
              </a:tabLst>
            </a:pPr>
            <a:r>
              <a:rPr lang="ru-RU" sz="2400" b="1" dirty="0">
                <a:latin typeface="Times New Roman"/>
                <a:ea typeface="Times New Roman"/>
                <a:cs typeface="Times New Roman"/>
              </a:rPr>
              <a:t>Рамки и вкладыши </a:t>
            </a:r>
            <a:r>
              <a:rPr lang="ru-RU" sz="2400" b="1" dirty="0" err="1">
                <a:latin typeface="Times New Roman"/>
                <a:ea typeface="Times New Roman"/>
                <a:cs typeface="Times New Roman"/>
              </a:rPr>
              <a:t>Монтессори</a:t>
            </a:r>
            <a:r>
              <a:rPr lang="ru-RU" sz="2400" b="1" dirty="0">
                <a:latin typeface="Times New Roman"/>
                <a:ea typeface="Times New Roman"/>
                <a:cs typeface="Times New Roman"/>
              </a:rPr>
              <a:t>: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Сенсорика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, форма, величина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.</a:t>
            </a:r>
            <a:endParaRPr lang="ru-RU" sz="2400" dirty="0">
              <a:ea typeface="Calibri"/>
              <a:cs typeface="Times New Roman"/>
            </a:endParaRPr>
          </a:p>
        </p:txBody>
      </p:sp>
      <p:pic>
        <p:nvPicPr>
          <p:cNvPr id="4099" name="Picture 3" descr="C:\Users\Старши воспитатель\Desktop\на дмитриевку доклад и презентация\detsad-311736-175121085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102"/>
          <a:stretch/>
        </p:blipFill>
        <p:spPr bwMode="auto">
          <a:xfrm>
            <a:off x="5652120" y="1912881"/>
            <a:ext cx="3099475" cy="30801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Старши воспитатель\Desktop\на дмитриевку доклад и презентация\i (4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820650"/>
            <a:ext cx="3191616" cy="32645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Старши воспитатель\Desktop\на дмитриевку доклад и презентация\i (3)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36"/>
          <a:stretch/>
        </p:blipFill>
        <p:spPr bwMode="auto">
          <a:xfrm>
            <a:off x="3142092" y="4293095"/>
            <a:ext cx="3590147" cy="22958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3575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15816" y="260648"/>
            <a:ext cx="38427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Times New Roman"/>
                <a:ea typeface="Times New Roman"/>
                <a:cs typeface="+mj-cs"/>
              </a:rPr>
              <a:t>«Учимся</a:t>
            </a:r>
            <a:r>
              <a:rPr lang="ru-RU" sz="4000" dirty="0">
                <a:latin typeface="Times New Roman"/>
                <a:ea typeface="Times New Roman"/>
                <a:cs typeface="+mj-cs"/>
              </a:rPr>
              <a:t>, </a:t>
            </a:r>
            <a:r>
              <a:rPr lang="ru-RU" sz="4000" dirty="0" smtClean="0">
                <a:latin typeface="Times New Roman"/>
                <a:ea typeface="Times New Roman"/>
                <a:cs typeface="+mj-cs"/>
              </a:rPr>
              <a:t>играя»</a:t>
            </a:r>
            <a:endParaRPr lang="ru-RU" sz="4000" dirty="0">
              <a:latin typeface="Times New Roman"/>
              <a:ea typeface="Times New Roman"/>
              <a:cs typeface="+mj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860861"/>
            <a:ext cx="7776864" cy="1605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spcAft>
                <a:spcPts val="1000"/>
              </a:spcAft>
              <a:buSzPts val="1000"/>
              <a:buFont typeface="Courier New"/>
              <a:buChar char="o"/>
              <a:tabLst>
                <a:tab pos="914400" algn="l"/>
              </a:tabLs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Авторские 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программы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(«</a:t>
            </a: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Игралочка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»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Л.Г.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Петерсон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«Математические ступеньки»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Е.В. Колесниковой): Система игровых занятий в сюжете.</a:t>
            </a:r>
            <a:endParaRPr lang="ru-RU" sz="1400" dirty="0">
              <a:ea typeface="Calibri"/>
              <a:cs typeface="Times New Roman"/>
            </a:endParaRPr>
          </a:p>
          <a:p>
            <a:pPr marL="742950" lvl="1" indent="-285750">
              <a:spcAft>
                <a:spcPts val="1000"/>
              </a:spcAft>
              <a:buSzPts val="1000"/>
              <a:buFont typeface="Courier New"/>
              <a:buChar char="o"/>
              <a:tabLst>
                <a:tab pos="914400" algn="l"/>
              </a:tabLs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Современные настольные игры: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Игры-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бродилки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(счет), головоломки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(«</a:t>
            </a: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Катамино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», «</a:t>
            </a: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Танграм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»).</a:t>
            </a:r>
            <a:endParaRPr lang="ru-RU" sz="1400" dirty="0">
              <a:ea typeface="Calibri"/>
              <a:cs typeface="Times New Roman"/>
            </a:endParaRPr>
          </a:p>
        </p:txBody>
      </p:sp>
      <p:pic>
        <p:nvPicPr>
          <p:cNvPr id="5122" name="Picture 2" descr="C:\Users\Старши воспитатель\Desktop\на дмитриевку доклад и презентация\gNB9Pbz6Jcg6WxcpXjnde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466428"/>
            <a:ext cx="2448272" cy="1779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Старши воспитатель\Desktop\на дмитриевку доклад и презентация\450x6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40444" y1="93606" x2="40444" y2="93606"/>
                        <a14:foregroundMark x1="70000" y1="93606" x2="70000" y2="93606"/>
                        <a14:foregroundMark x1="87778" y1="53464" x2="87778" y2="53464"/>
                        <a14:foregroundMark x1="7111" y1="45826" x2="7111" y2="45826"/>
                        <a14:foregroundMark x1="7111" y1="13499" x2="7111" y2="13499"/>
                        <a14:foregroundMark x1="46000" y1="3020" x2="46000" y2="3020"/>
                        <a14:foregroundMark x1="16444" y1="92718" x2="16444" y2="92718"/>
                        <a14:foregroundMark x1="4667" y1="79574" x2="4667" y2="79574"/>
                        <a14:foregroundMark x1="80667" y1="4085" x2="80667" y2="4085"/>
                        <a14:foregroundMark x1="15556" y1="3375" x2="15556" y2="3375"/>
                        <a14:foregroundMark x1="89111" y1="70515" x2="89111" y2="70515"/>
                        <a14:foregroundMark x1="88444" y1="6750" x2="88444" y2="6750"/>
                        <a14:foregroundMark x1="79778" y1="94316" x2="79778" y2="94316"/>
                        <a14:foregroundMark x1="88444" y1="92185" x2="88444" y2="92185"/>
                        <a14:foregroundMark x1="59778" y1="96448" x2="59778" y2="96448"/>
                        <a14:foregroundMark x1="32222" y1="90941" x2="32222" y2="90941"/>
                        <a14:foregroundMark x1="28000" y1="94849" x2="28000" y2="94849"/>
                        <a14:foregroundMark x1="23556" y1="93073" x2="23556" y2="93073"/>
                        <a14:foregroundMark x1="15778" y1="97158" x2="15778" y2="97158"/>
                        <a14:foregroundMark x1="8222" y1="93250" x2="8222" y2="93250"/>
                        <a14:foregroundMark x1="4000" y1="87389" x2="4000" y2="87389"/>
                        <a14:foregroundMark x1="5778" y1="70160" x2="5778" y2="70160"/>
                        <a14:foregroundMark x1="5333" y1="22735" x2="5333" y2="22735"/>
                        <a14:foregroundMark x1="4667" y1="8171" x2="4667" y2="8171"/>
                        <a14:foregroundMark x1="22000" y1="4440" x2="22000" y2="4440"/>
                        <a14:foregroundMark x1="5333" y1="4085" x2="5333" y2="4085"/>
                        <a14:foregroundMark x1="34667" y1="4618" x2="34667" y2="4618"/>
                        <a14:foregroundMark x1="29333" y1="3020" x2="29333" y2="3020"/>
                        <a14:foregroundMark x1="18444" y1="2487" x2="18444" y2="2487"/>
                        <a14:foregroundMark x1="8222" y1="2842" x2="8222" y2="2842"/>
                        <a14:foregroundMark x1="52889" y1="4085" x2="52889" y2="4085"/>
                        <a14:foregroundMark x1="60889" y1="3375" x2="60889" y2="3375"/>
                        <a14:foregroundMark x1="66667" y1="4085" x2="66667" y2="4085"/>
                        <a14:foregroundMark x1="69333" y1="4085" x2="69333" y2="4085"/>
                        <a14:foregroundMark x1="77778" y1="88988" x2="79111" y2="88810"/>
                        <a14:foregroundMark x1="59778" y1="89520" x2="59778" y2="89520"/>
                        <a14:foregroundMark x1="57778" y1="91474" x2="57778" y2="91474"/>
                        <a14:foregroundMark x1="55556" y1="93250" x2="55556" y2="93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481888"/>
            <a:ext cx="1397607" cy="1748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Старши воспитатель\Desktop\на дмитриевку доклад и презентация\i (5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537586"/>
            <a:ext cx="2223803" cy="1485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Старши воспитатель\Desktop\на дмитриевку доклад и презентация\i (6)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82" t="11173" r="19686" b="3749"/>
          <a:stretch/>
        </p:blipFill>
        <p:spPr bwMode="auto">
          <a:xfrm rot="5400000">
            <a:off x="5262432" y="5195126"/>
            <a:ext cx="1139413" cy="16561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Старши воспитатель\Desktop\на дмитриевку доклад и презентация\orig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691" b="97459" l="130" r="974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8" t="2221" r="2149" b="3275"/>
          <a:stretch/>
        </p:blipFill>
        <p:spPr bwMode="auto">
          <a:xfrm>
            <a:off x="5220072" y="2466428"/>
            <a:ext cx="2701756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Старши воспитатель\Desktop\на дмитриевку доклад и презентация\orig (2)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6" r="16181"/>
          <a:stretch/>
        </p:blipFill>
        <p:spPr bwMode="auto">
          <a:xfrm>
            <a:off x="7584815" y="4230450"/>
            <a:ext cx="1379673" cy="2009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230449"/>
            <a:ext cx="3384375" cy="24461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0" name="Picture 10" descr="C:\Users\Старши воспитатель\Desktop\на дмитриевку доклад и презентация\i (7)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77006">
            <a:off x="7758660" y="1781735"/>
            <a:ext cx="1097566" cy="10907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68567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97460" y="188640"/>
            <a:ext cx="6408712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ru-RU" sz="4000" dirty="0">
                <a:latin typeface="Times New Roman"/>
                <a:ea typeface="Times New Roman"/>
                <a:cs typeface="+mj-cs"/>
              </a:rPr>
              <a:t>Технологии как союзник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43050" y="908720"/>
            <a:ext cx="8136904" cy="1179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spcAft>
                <a:spcPts val="1000"/>
              </a:spcAft>
              <a:buSzPts val="1000"/>
              <a:buFont typeface="Courier New"/>
              <a:buChar char="o"/>
              <a:tabLst>
                <a:tab pos="914400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Интерактивные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доски и образовательные платформы.</a:t>
            </a:r>
            <a:endParaRPr lang="ru-RU" sz="1400" dirty="0">
              <a:ea typeface="Calibri"/>
              <a:cs typeface="Times New Roman"/>
            </a:endParaRPr>
          </a:p>
          <a:p>
            <a:pPr marL="742950" lvl="1" indent="-285750">
              <a:spcAft>
                <a:spcPts val="1000"/>
              </a:spcAft>
              <a:buSzPts val="1000"/>
              <a:buFont typeface="Courier New"/>
              <a:buChar char="o"/>
              <a:tabLst>
                <a:tab pos="914400" algn="l"/>
              </a:tabLs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Развивающие приложения на планшетах.</a:t>
            </a:r>
            <a:endParaRPr lang="ru-RU" sz="1400" dirty="0">
              <a:ea typeface="Calibri"/>
              <a:cs typeface="Times New Roman"/>
            </a:endParaRPr>
          </a:p>
          <a:p>
            <a:pPr marL="742950" lvl="1" indent="-285750">
              <a:spcAft>
                <a:spcPts val="1000"/>
              </a:spcAft>
              <a:buSzPts val="1000"/>
              <a:buFont typeface="Courier New"/>
              <a:buChar char="o"/>
              <a:tabLst>
                <a:tab pos="914400" algn="l"/>
              </a:tabLs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Важно: </a:t>
            </a:r>
            <a:r>
              <a:rPr lang="ru-RU" b="1" dirty="0" err="1">
                <a:latin typeface="Times New Roman"/>
                <a:ea typeface="Times New Roman"/>
                <a:cs typeface="Times New Roman"/>
              </a:rPr>
              <a:t>дозированность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 и интеграция с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«реальными» 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материалами.</a:t>
            </a:r>
            <a:endParaRPr lang="ru-RU" sz="1400" dirty="0">
              <a:ea typeface="Calibri"/>
              <a:cs typeface="Times New Roman"/>
            </a:endParaRPr>
          </a:p>
        </p:txBody>
      </p:sp>
      <p:pic>
        <p:nvPicPr>
          <p:cNvPr id="6146" name="Picture 2" descr="C:\Users\Старши воспитатель\Desktop\на дмитриевку доклад и презентация\i (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413614"/>
            <a:ext cx="6768752" cy="428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Старши воспитатель\Desktop\на дмитриевку доклад и презентация\i (10)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2188" l="7307" r="94781">
                        <a14:foregroundMark x1="80376" y1="57500" x2="80376" y2="57500"/>
                        <a14:foregroundMark x1="89562" y1="59062" x2="89562" y2="59062"/>
                        <a14:foregroundMark x1="45511" y1="45938" x2="45511" y2="459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51"/>
          <a:stretch/>
        </p:blipFill>
        <p:spPr bwMode="auto">
          <a:xfrm>
            <a:off x="6591300" y="5111415"/>
            <a:ext cx="2229172" cy="1586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20588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332656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latin typeface="Times New Roman"/>
                <a:ea typeface="Times New Roman"/>
                <a:cs typeface="+mj-cs"/>
              </a:rPr>
              <a:t>Как сделать правильный выбор?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47664" y="1533610"/>
            <a:ext cx="7344816" cy="39762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  </a:t>
            </a:r>
            <a:r>
              <a:rPr lang="ru-RU" sz="2400" b="1" dirty="0" smtClean="0">
                <a:latin typeface="Times New Roman"/>
                <a:ea typeface="Times New Roman"/>
                <a:cs typeface="Times New Roman"/>
              </a:rPr>
              <a:t>Вопросы-критерии</a:t>
            </a:r>
            <a:r>
              <a:rPr lang="ru-RU" sz="2400" b="1" dirty="0">
                <a:latin typeface="Times New Roman"/>
                <a:ea typeface="Times New Roman"/>
                <a:cs typeface="Times New Roman"/>
              </a:rPr>
              <a:t>:</a:t>
            </a:r>
            <a:endParaRPr lang="ru-RU" sz="2400" dirty="0">
              <a:ea typeface="Calibri"/>
              <a:cs typeface="Times New Roman"/>
            </a:endParaRP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SzPts val="1000"/>
              <a:buFont typeface="Courier New"/>
              <a:buChar char="o"/>
              <a:tabLst>
                <a:tab pos="914400" algn="l"/>
              </a:tabLst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✅ Соответствует ли возрасту и индивидуальным особенностям?</a:t>
            </a:r>
            <a:endParaRPr lang="ru-RU" sz="2400" dirty="0">
              <a:ea typeface="Calibri"/>
              <a:cs typeface="Times New Roman"/>
            </a:endParaRP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SzPts val="1000"/>
              <a:buFont typeface="Courier New"/>
              <a:buChar char="o"/>
              <a:tabLst>
                <a:tab pos="914400" algn="l"/>
              </a:tabLst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✅ Обеспечивает ли активную деятельность ребенка?</a:t>
            </a:r>
            <a:endParaRPr lang="ru-RU" sz="2400" dirty="0">
              <a:ea typeface="Calibri"/>
              <a:cs typeface="Times New Roman"/>
            </a:endParaRP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SzPts val="1000"/>
              <a:buFont typeface="Courier New"/>
              <a:buChar char="o"/>
              <a:tabLst>
                <a:tab pos="914400" algn="l"/>
              </a:tabLst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✅ Развивает ли логику, речь и воображение?</a:t>
            </a:r>
            <a:endParaRPr lang="ru-RU" sz="2400" dirty="0">
              <a:ea typeface="Calibri"/>
              <a:cs typeface="Times New Roman"/>
            </a:endParaRP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SzPts val="1000"/>
              <a:buFont typeface="Courier New"/>
              <a:buChar char="o"/>
              <a:tabLst>
                <a:tab pos="914400" algn="l"/>
              </a:tabLst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✅ Интегрируется ли с другими областями? (конструирование, искусство)</a:t>
            </a:r>
            <a:endParaRPr lang="ru-RU" sz="2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33204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96505" y="116632"/>
            <a:ext cx="53784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latin typeface="Times New Roman"/>
                <a:ea typeface="Times New Roman"/>
                <a:cs typeface="+mj-cs"/>
              </a:rPr>
              <a:t>Мост в мир математики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40793" y="824518"/>
            <a:ext cx="7488832" cy="2564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Качественное пособие — это мост между миром абстрактных математических понятий и конкретным мышлением ребенка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.</a:t>
            </a:r>
            <a:endParaRPr lang="ru-RU" sz="800" dirty="0">
              <a:ea typeface="Calibri"/>
              <a:cs typeface="Times New Roman"/>
            </a:endParaRPr>
          </a:p>
          <a:p>
            <a:pPr lvl="0"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«Наша 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цель — чтобы каждый ребенок почувствовал себя первооткрывателем и с восторгом сказал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:</a:t>
            </a:r>
          </a:p>
          <a:p>
            <a:pPr lvl="0" algn="ctr"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«Эврика! Я понял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!»»</a:t>
            </a:r>
            <a:endParaRPr lang="ru-RU" sz="2400" dirty="0">
              <a:ea typeface="Calibri"/>
              <a:cs typeface="Times New Roman"/>
            </a:endParaRPr>
          </a:p>
        </p:txBody>
      </p:sp>
      <p:pic>
        <p:nvPicPr>
          <p:cNvPr id="7171" name="Picture 3" descr="C:\Users\Старши воспитатель\Desktop\на дмитриевку доклад и презентация\adorable-boy-elementary-school-student-holds-chalk-chalkboard-happily-solves-math-problems-isolated-pink-background-2260228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284984"/>
            <a:ext cx="5134170" cy="34206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59674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1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953734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732</TotalTime>
  <Words>291</Words>
  <Application>Microsoft Office PowerPoint</Application>
  <PresentationFormat>Экран (4:3)</PresentationFormat>
  <Paragraphs>67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«Можно потрогать!»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Старши воспитатель</cp:lastModifiedBy>
  <cp:revision>78</cp:revision>
  <dcterms:created xsi:type="dcterms:W3CDTF">2014-07-09T12:57:46Z</dcterms:created>
  <dcterms:modified xsi:type="dcterms:W3CDTF">2025-12-19T01:14:36Z</dcterms:modified>
</cp:coreProperties>
</file>