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D64EFFDF-6CC2-4FFD-BB38-8DC082CF74D5}">
          <p14:sldIdLst>
            <p14:sldId id="256"/>
            <p14:sldId id="257"/>
            <p14:sldId id="258"/>
            <p14:sldId id="259"/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  <p14:sldId id="269"/>
            <p14:sldId id="270"/>
          </p14:sldIdLst>
        </p14:section>
        <p14:section name="Практические методы формирования УУД" id="{CFA5443A-A8A2-42DE-AD7A-FDE3294370BB}">
          <p14:sldIdLst>
            <p14:sldId id="271"/>
            <p14:sldId id="272"/>
            <p14:sldId id="273"/>
            <p14:sldId id="274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52" d="100"/>
          <a:sy n="152" d="100"/>
        </p:scale>
        <p:origin x="44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13646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366051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150209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124809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11858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8EC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409903" y="245942"/>
            <a:ext cx="6740172" cy="463506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endParaRPr lang="ru-RU" sz="2800" b="1" dirty="0" smtClean="0">
              <a:solidFill>
                <a:srgbClr val="6B4D42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0" indent="0" algn="ctr">
              <a:lnSpc>
                <a:spcPct val="100000"/>
              </a:lnSpc>
              <a:buNone/>
            </a:pPr>
            <a:endParaRPr lang="ru-RU" b="1" dirty="0" smtClean="0">
              <a:solidFill>
                <a:srgbClr val="6B4D42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ru-RU" b="1" dirty="0" smtClean="0">
                <a:solidFill>
                  <a:srgbClr val="6B4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МОУ «</a:t>
            </a:r>
            <a:r>
              <a:rPr lang="ru-RU" b="1" dirty="0" err="1" smtClean="0">
                <a:solidFill>
                  <a:srgbClr val="6B4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Турочакская</a:t>
            </a:r>
            <a:r>
              <a:rPr lang="ru-RU" b="1" dirty="0" smtClean="0">
                <a:solidFill>
                  <a:srgbClr val="6B4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СОШ им. Я.И. </a:t>
            </a:r>
            <a:r>
              <a:rPr lang="ru-RU" b="1" dirty="0" err="1" smtClean="0">
                <a:solidFill>
                  <a:srgbClr val="6B4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Баляева</a:t>
            </a:r>
            <a:r>
              <a:rPr lang="ru-RU" b="1" dirty="0" smtClean="0">
                <a:solidFill>
                  <a:srgbClr val="6B4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» </a:t>
            </a:r>
          </a:p>
          <a:p>
            <a:pPr marL="0" indent="0" algn="ctr">
              <a:lnSpc>
                <a:spcPct val="100000"/>
              </a:lnSpc>
              <a:buNone/>
            </a:pPr>
            <a:endParaRPr lang="ru-RU" b="1" dirty="0">
              <a:solidFill>
                <a:srgbClr val="6B4D42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0" indent="0" algn="ctr">
              <a:lnSpc>
                <a:spcPct val="100000"/>
              </a:lnSpc>
              <a:buNone/>
            </a:pPr>
            <a:endParaRPr lang="ru-RU" b="1" dirty="0">
              <a:solidFill>
                <a:srgbClr val="6B4D42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r>
              <a:rPr lang="ru-RU" sz="24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«От действия по образцу к осознанному выбору: приемы и стратегии формирования регулятивных УУД на уроках и во внеурочной деятельности по биологии»</a:t>
            </a:r>
            <a:endParaRPr lang="ru-RU" sz="2400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l">
              <a:lnSpc>
                <a:spcPct val="100000"/>
              </a:lnSpc>
              <a:buNone/>
            </a:pPr>
            <a:r>
              <a:rPr lang="en-US" sz="2800" b="1" dirty="0">
                <a:solidFill>
                  <a:srgbClr val="6B4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3200" dirty="0">
                <a:solidFill>
                  <a:srgbClr val="2A3E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600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Регулятивные УУД — основа самостоятельности и успеха учащихся в </a:t>
            </a:r>
            <a:r>
              <a:rPr lang="en-US" sz="1600" dirty="0" err="1">
                <a:solidFill>
                  <a:schemeClr val="accent2">
                    <a:lumMod val="50000"/>
                  </a:scheme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биологии</a:t>
            </a:r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ru-RU" sz="1600" dirty="0" smtClean="0">
              <a:solidFill>
                <a:schemeClr val="accent2">
                  <a:lumMod val="50000"/>
                </a:schemeClr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0" indent="0" algn="l">
              <a:lnSpc>
                <a:spcPct val="100000"/>
              </a:lnSpc>
              <a:buNone/>
            </a:pPr>
            <a:endParaRPr lang="ru-RU" sz="1600" dirty="0">
              <a:solidFill>
                <a:srgbClr val="000000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0" indent="0" algn="l">
              <a:lnSpc>
                <a:spcPct val="100000"/>
              </a:lnSpc>
              <a:buNone/>
            </a:pPr>
            <a:r>
              <a:rPr lang="ru-RU" sz="1600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Учителя биологии: Е.М. </a:t>
            </a:r>
            <a:r>
              <a:rPr lang="ru-RU" sz="1600" dirty="0" err="1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Заркова</a:t>
            </a:r>
            <a:endParaRPr lang="ru-RU" sz="1600" dirty="0" smtClean="0">
              <a:solidFill>
                <a:srgbClr val="000000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0" indent="0" algn="l">
              <a:lnSpc>
                <a:spcPct val="100000"/>
              </a:lnSpc>
              <a:buNone/>
            </a:pPr>
            <a:r>
              <a:rPr lang="ru-RU" sz="1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ru-RU" sz="1600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                            Ю.Ю. Хабарова 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400" i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2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8EC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609300" y="105875"/>
            <a:ext cx="7798500" cy="101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500" b="1" dirty="0">
                <a:solidFill>
                  <a:srgbClr val="6B4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Практические приёмы для целеполагания и планирования
</a:t>
            </a:r>
            <a:endParaRPr lang="en-US" sz="2500" dirty="0"/>
          </a:p>
        </p:txBody>
      </p:sp>
      <p:sp>
        <p:nvSpPr>
          <p:cNvPr id="4" name="Text 1"/>
          <p:cNvSpPr txBox="1"/>
          <p:nvPr/>
        </p:nvSpPr>
        <p:spPr>
          <a:xfrm>
            <a:off x="696250" y="1266325"/>
            <a:ext cx="2404200" cy="101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100" dirty="0">
                <a:solidFill>
                  <a:srgbClr val="6B4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Создание проблемной ситуации на уроке стимулирует интерес и активизирует постановку собственных учебных целей.
</a:t>
            </a:r>
            <a:endParaRPr lang="en-US" sz="1100" dirty="0"/>
          </a:p>
        </p:txBody>
      </p:sp>
      <p:sp>
        <p:nvSpPr>
          <p:cNvPr id="5" name="Text 2"/>
          <p:cNvSpPr txBox="1"/>
          <p:nvPr/>
        </p:nvSpPr>
        <p:spPr>
          <a:xfrm>
            <a:off x="5840675" y="1907175"/>
            <a:ext cx="2404200" cy="101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100" dirty="0">
                <a:solidFill>
                  <a:srgbClr val="6B4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Чёткое планирование этапов лабораторной работы помогает детям организовать процесс и эффективно распределять время.
</a:t>
            </a:r>
            <a:endParaRPr lang="en-US" sz="1100" dirty="0"/>
          </a:p>
        </p:txBody>
      </p:sp>
      <p:sp>
        <p:nvSpPr>
          <p:cNvPr id="6" name="Text 3"/>
          <p:cNvSpPr txBox="1"/>
          <p:nvPr/>
        </p:nvSpPr>
        <p:spPr>
          <a:xfrm>
            <a:off x="696250" y="3115975"/>
            <a:ext cx="2404200" cy="101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100" dirty="0">
                <a:solidFill>
                  <a:srgbClr val="6B4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Использование списков необходимого оборудования позволяет систематизировать подготовку к экспериментам и повысить продуктивность.
</a:t>
            </a:r>
            <a:endParaRPr lang="en-US" sz="1100" dirty="0"/>
          </a:p>
        </p:txBody>
      </p:sp>
      <p:sp>
        <p:nvSpPr>
          <p:cNvPr id="7" name="Text 4"/>
          <p:cNvSpPr txBox="1"/>
          <p:nvPr/>
        </p:nvSpPr>
        <p:spPr>
          <a:xfrm>
            <a:off x="5840675" y="3808075"/>
            <a:ext cx="2404200" cy="101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100" dirty="0">
                <a:solidFill>
                  <a:srgbClr val="6B4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Реализация этих приёмов вместе формирует у учащихся умение ставить задачи и строить план действий для их успешного решения.
</a:t>
            </a:r>
            <a:endParaRPr lang="en-US" sz="1100" dirty="0"/>
          </a:p>
        </p:txBody>
      </p:sp>
      <p:sp>
        <p:nvSpPr>
          <p:cNvPr id="8" name="Text 5"/>
          <p:cNvSpPr txBox="1"/>
          <p:nvPr/>
        </p:nvSpPr>
        <p:spPr>
          <a:xfrm>
            <a:off x="-900" y="4822700"/>
            <a:ext cx="534600" cy="71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6B4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</a:t>
            </a:r>
            <a:endParaRPr lang="en-US" sz="1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8EC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295199" y="296825"/>
            <a:ext cx="8553600" cy="101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500" b="1" dirty="0">
                <a:solidFill>
                  <a:srgbClr val="6B4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Приемы контроля и коррекции на уроке «Типы соединения костей»
</a:t>
            </a:r>
            <a:endParaRPr lang="en-US" sz="2500" dirty="0"/>
          </a:p>
        </p:txBody>
      </p:sp>
      <p:sp>
        <p:nvSpPr>
          <p:cNvPr id="5" name="Text 1"/>
          <p:cNvSpPr txBox="1"/>
          <p:nvPr/>
        </p:nvSpPr>
        <p:spPr>
          <a:xfrm>
            <a:off x="1108325" y="1866200"/>
            <a:ext cx="3362400" cy="1286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466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Использование эталонных карточек с изображением скелета позволяет учащимся выявлять ошибки в обозначениях и структуре, повышая точность понимания анатомии.
</a:t>
            </a:r>
            <a:endParaRPr lang="en-US" sz="1466" dirty="0"/>
          </a:p>
        </p:txBody>
      </p:sp>
      <p:sp>
        <p:nvSpPr>
          <p:cNvPr id="6" name="Text 2"/>
          <p:cNvSpPr txBox="1"/>
          <p:nvPr/>
        </p:nvSpPr>
        <p:spPr>
          <a:xfrm>
            <a:off x="5486450" y="1866254"/>
            <a:ext cx="3362400" cy="1286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479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Обсуждение и аргументация своих исправлений развивает критическое мышление и умение обосновывать учебные решения на основе полученных знаний.
</a:t>
            </a:r>
            <a:endParaRPr lang="en-US" sz="1479" dirty="0"/>
          </a:p>
        </p:txBody>
      </p:sp>
      <p:sp>
        <p:nvSpPr>
          <p:cNvPr id="7" name="Text 3"/>
          <p:cNvSpPr txBox="1"/>
          <p:nvPr/>
        </p:nvSpPr>
        <p:spPr>
          <a:xfrm>
            <a:off x="1108275" y="3590600"/>
            <a:ext cx="3362400" cy="1286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466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Регулярная практика контроля с последующей корректировкой формирует навыки саморегуляции и ответственность за качество собственного обучения.
</a:t>
            </a:r>
            <a:endParaRPr lang="en-US" sz="1466" dirty="0"/>
          </a:p>
        </p:txBody>
      </p:sp>
      <p:sp>
        <p:nvSpPr>
          <p:cNvPr id="8" name="Text 4"/>
          <p:cNvSpPr txBox="1"/>
          <p:nvPr/>
        </p:nvSpPr>
        <p:spPr>
          <a:xfrm>
            <a:off x="8610300" y="4822700"/>
            <a:ext cx="534600" cy="71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6B4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</a:t>
            </a:r>
            <a:endParaRPr lang="en-US" sz="1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BCD1C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500" y="1268818"/>
            <a:ext cx="3861000" cy="2778864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29375" y="1268768"/>
            <a:ext cx="3861000" cy="2778864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Text 0"/>
          <p:cNvSpPr txBox="1"/>
          <p:nvPr/>
        </p:nvSpPr>
        <p:spPr>
          <a:xfrm>
            <a:off x="-900" y="4822700"/>
            <a:ext cx="534600" cy="71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6B4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</a:t>
            </a:r>
            <a:endParaRPr lang="en-US" sz="1400" dirty="0"/>
          </a:p>
        </p:txBody>
      </p:sp>
      <p:sp>
        <p:nvSpPr>
          <p:cNvPr id="7" name="Text 1"/>
          <p:cNvSpPr txBox="1"/>
          <p:nvPr/>
        </p:nvSpPr>
        <p:spPr>
          <a:xfrm>
            <a:off x="413250" y="258700"/>
            <a:ext cx="8305800" cy="755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500" b="1" dirty="0">
                <a:solidFill>
                  <a:srgbClr val="6B4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Методы оценки и рефлексии в внеурочной деятельности
</a:t>
            </a:r>
            <a:endParaRPr lang="en-US" sz="2500" dirty="0"/>
          </a:p>
        </p:txBody>
      </p:sp>
      <p:sp>
        <p:nvSpPr>
          <p:cNvPr id="8" name="Text 2"/>
          <p:cNvSpPr txBox="1"/>
          <p:nvPr/>
        </p:nvSpPr>
        <p:spPr>
          <a:xfrm>
            <a:off x="719225" y="4376303"/>
            <a:ext cx="3387900" cy="211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555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Рубрики обеспечивают прозрачность критериев оценки экологических проектов, помогая учащимся понимать требования и самостоятельной корректировать работу. Их совместное создание с учителем способствует развитию навыков самооценки.
</a:t>
            </a:r>
            <a:endParaRPr lang="en-US" sz="555" dirty="0"/>
          </a:p>
        </p:txBody>
      </p:sp>
      <p:sp>
        <p:nvSpPr>
          <p:cNvPr id="9" name="Text 3"/>
          <p:cNvSpPr txBox="1"/>
          <p:nvPr/>
        </p:nvSpPr>
        <p:spPr>
          <a:xfrm>
            <a:off x="719225" y="4049475"/>
            <a:ext cx="3387900" cy="24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176" b="1" dirty="0">
                <a:solidFill>
                  <a:srgbClr val="6B4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Рубрикаторы для оценки мини-проектов
</a:t>
            </a:r>
            <a:endParaRPr lang="en-US" sz="1176" dirty="0"/>
          </a:p>
        </p:txBody>
      </p:sp>
      <p:sp>
        <p:nvSpPr>
          <p:cNvPr id="10" name="Text 4"/>
          <p:cNvSpPr txBox="1"/>
          <p:nvPr/>
        </p:nvSpPr>
        <p:spPr>
          <a:xfrm>
            <a:off x="4957350" y="4376304"/>
            <a:ext cx="3387900" cy="211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555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Использование рефлексивных фраз «Сегодня я узнал…», «Было трудно…» помогает учащимся осознать личные достижения и выявить зоны для совершенствования, формируя привычку к регулярной саморефлексии.
</a:t>
            </a:r>
            <a:endParaRPr lang="en-US" sz="555" dirty="0"/>
          </a:p>
        </p:txBody>
      </p:sp>
      <p:sp>
        <p:nvSpPr>
          <p:cNvPr id="11" name="Text 5"/>
          <p:cNvSpPr txBox="1"/>
          <p:nvPr/>
        </p:nvSpPr>
        <p:spPr>
          <a:xfrm>
            <a:off x="4957350" y="4049475"/>
            <a:ext cx="3387900" cy="24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920" b="1" dirty="0">
                <a:solidFill>
                  <a:srgbClr val="6B4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Рефлексивные экраны как инструмент самоанализа
</a:t>
            </a:r>
            <a:endParaRPr lang="en-US" sz="92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8EC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8057" y="1235475"/>
            <a:ext cx="4444185" cy="32343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237650" y="1461250"/>
            <a:ext cx="3787200" cy="2486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50041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Навыки целеполагания и контроля демонстрируют особенно значительный рост к старшим классам на фоне усложнения учебных проектов.
Данные подтверждают, что непрерывное вовлечение в проектную деятельность способствует развитию саморегуляции и успешности в обучении.
</a:t>
            </a:r>
            <a:endParaRPr lang="en-US" sz="1200" dirty="0"/>
          </a:p>
        </p:txBody>
      </p:sp>
      <p:sp>
        <p:nvSpPr>
          <p:cNvPr id="4" name="Text 1"/>
          <p:cNvSpPr txBox="1"/>
          <p:nvPr/>
        </p:nvSpPr>
        <p:spPr>
          <a:xfrm>
            <a:off x="1024955" y="247125"/>
            <a:ext cx="7094100" cy="569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241" b="1" dirty="0">
                <a:solidFill>
                  <a:srgbClr val="6B4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График формирования регулятивных УУД на разных этапах обучения
</a:t>
            </a:r>
            <a:endParaRPr lang="en-US" sz="2241" dirty="0"/>
          </a:p>
        </p:txBody>
      </p:sp>
      <p:sp>
        <p:nvSpPr>
          <p:cNvPr id="5" name="Text 2"/>
          <p:cNvSpPr txBox="1"/>
          <p:nvPr/>
        </p:nvSpPr>
        <p:spPr>
          <a:xfrm>
            <a:off x="-900" y="4822700"/>
            <a:ext cx="534600" cy="71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6B4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</a:t>
            </a:r>
            <a:endParaRPr lang="en-US" sz="1400" dirty="0"/>
          </a:p>
        </p:txBody>
      </p:sp>
      <p:sp>
        <p:nvSpPr>
          <p:cNvPr id="6" name="Text 3"/>
          <p:cNvSpPr txBox="1"/>
          <p:nvPr/>
        </p:nvSpPr>
        <p:spPr>
          <a:xfrm>
            <a:off x="4415625" y="4797275"/>
            <a:ext cx="4562100" cy="18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lnSpc>
                <a:spcPct val="100000"/>
              </a:lnSpc>
              <a:buNone/>
            </a:pPr>
            <a:r>
              <a:rPr lang="en-US" sz="1000" i="1" dirty="0">
                <a:solidFill>
                  <a:srgbClr val="6B4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Исследования методического центра биологии, 2023
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8EC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Text 0"/>
          <p:cNvSpPr txBox="1"/>
          <p:nvPr/>
        </p:nvSpPr>
        <p:spPr>
          <a:xfrm>
            <a:off x="6774325" y="2028200"/>
            <a:ext cx="1771800" cy="1634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119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Цель практикума — обеспечить эффективное применение минимум двух регулятивных универсальных действий для повышения самостоятельности и мотивации учащихся.
</a:t>
            </a:r>
            <a:endParaRPr lang="en-US" sz="1119" dirty="0"/>
          </a:p>
        </p:txBody>
      </p:sp>
      <p:sp>
        <p:nvSpPr>
          <p:cNvPr id="6" name="Text 1"/>
          <p:cNvSpPr txBox="1"/>
          <p:nvPr/>
        </p:nvSpPr>
        <p:spPr>
          <a:xfrm>
            <a:off x="114999" y="180200"/>
            <a:ext cx="8553600" cy="101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500" b="1" dirty="0">
                <a:solidFill>
                  <a:srgbClr val="6B4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Проектировочный практикум: интеграция УУД в уроки биологии
</a:t>
            </a:r>
            <a:endParaRPr lang="en-US" sz="2500" dirty="0"/>
          </a:p>
        </p:txBody>
      </p:sp>
      <p:sp>
        <p:nvSpPr>
          <p:cNvPr id="7" name="Text 2"/>
          <p:cNvSpPr txBox="1"/>
          <p:nvPr/>
        </p:nvSpPr>
        <p:spPr>
          <a:xfrm>
            <a:off x="117625" y="4797275"/>
            <a:ext cx="534600" cy="71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6B4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</a:t>
            </a:r>
            <a:endParaRPr lang="en-US" sz="1400" dirty="0"/>
          </a:p>
        </p:txBody>
      </p:sp>
      <p:sp>
        <p:nvSpPr>
          <p:cNvPr id="8" name="Text 3"/>
          <p:cNvSpPr txBox="1"/>
          <p:nvPr/>
        </p:nvSpPr>
        <p:spPr>
          <a:xfrm>
            <a:off x="3891425" y="2028200"/>
            <a:ext cx="1771800" cy="1634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04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Примеры тем — фотосинтез, кровообращение, экосистемы — позволяют разнообразить содержание и адаптировать методы формирования УУД в разных разделах биологии.
</a:t>
            </a:r>
            <a:endParaRPr lang="en-US" sz="1041" dirty="0"/>
          </a:p>
        </p:txBody>
      </p:sp>
      <p:sp>
        <p:nvSpPr>
          <p:cNvPr id="9" name="Text 4"/>
          <p:cNvSpPr txBox="1"/>
          <p:nvPr/>
        </p:nvSpPr>
        <p:spPr>
          <a:xfrm>
            <a:off x="944300" y="2028200"/>
            <a:ext cx="1771800" cy="1634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084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Групповая работа с технологическими картами помогает осознанно включать регулятивные УУД, такие как планирование и контроль, в каждый этап урока или внеурочного мероприятия.
</a:t>
            </a:r>
            <a:endParaRPr lang="en-US" sz="1084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8EC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586450" y="1258750"/>
            <a:ext cx="6589200" cy="3223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3200" b="1" dirty="0">
                <a:solidFill>
                  <a:srgbClr val="6B4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Регулятивные УУД — фундамент успешного обучения и личностного развития
</a:t>
            </a:r>
            <a:r>
              <a:rPr lang="en-US" sz="3200" dirty="0">
                <a:solidFill>
                  <a:srgbClr val="2A3E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Развитие регулятивных УУД в биологии интегрирует учебные достижения с жизненными компетенциями, формируя подготовленных и самостоятельных учеников, способных управлять своей деятельностью.
</a:t>
            </a:r>
            <a:endParaRPr lang="en-US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167746" y="4672899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15</a:t>
            </a: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409903" y="245942"/>
            <a:ext cx="6740172" cy="463506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ru-RU" sz="4400" b="1" dirty="0" smtClean="0">
                <a:solidFill>
                  <a:srgbClr val="6B4D42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Приемы и стратегии в действии 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400" i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409903" y="4817942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17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415462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3475" y="0"/>
            <a:ext cx="4568751" cy="51411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0" y="4822700"/>
            <a:ext cx="534600" cy="71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ru-RU" sz="1400" dirty="0" smtClean="0"/>
              <a:t>18</a:t>
            </a:r>
            <a:endParaRPr lang="en-US" sz="1400" dirty="0"/>
          </a:p>
        </p:txBody>
      </p:sp>
      <p:sp>
        <p:nvSpPr>
          <p:cNvPr id="5" name="Text 1"/>
          <p:cNvSpPr txBox="1"/>
          <p:nvPr/>
        </p:nvSpPr>
        <p:spPr>
          <a:xfrm>
            <a:off x="245225" y="590200"/>
            <a:ext cx="3933300" cy="3848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Станция 1: «Целеполагание и планирование на уроке «Внутреннее строение листа»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для групп: Тема урока «Внутреннее строение листа». Преобразуйте эту тему в проблемную учебную ситуацию, стимулирующую целеполагание. Примерные ответы: «Почему верхняя сторона листа обычно темнее нижней? Давайте исследуем его строение, чтобы найти ответ». «Лист — это «фабрика» растения. Спроектируйте его внутреннее устройство для максимально эффективной работы (фотосинтез, испарение, газообмен)». Прием «Планирование эксперимента»: Учителям предлагается спланировать ход лабораторной работы «Изучение строения кожицы листа»: какие шаги они предпримут, какое оборудование понадобится, как распределят время? (Используется раздаточный материал с перечнем оборудования). Станция 2: «Контроль и коррекция на уроке «Типы соединения костей» Прием «Эталон-контролер»: Необходимо на карточках с изображениями скелета и подписями (некоторые с ошибками) по эталонной схеме исправить ошибки, аргументировав свой выбор. Обсуждение: Как этот прием учит самоконтролю? Как мы можем усложнить его (например, дать задание составить эталон для соседа)?</a:t>
            </a:r>
          </a:p>
        </p:txBody>
      </p:sp>
    </p:spTree>
    <p:extLst>
      <p:ext uri="{BB962C8B-B14F-4D97-AF65-F5344CB8AC3E}">
        <p14:creationId xmlns:p14="http://schemas.microsoft.com/office/powerpoint/2010/main" val="32434435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6" y="0"/>
            <a:ext cx="4046608" cy="51411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4416300" y="766775"/>
            <a:ext cx="4355100" cy="377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ru-RU" dirty="0"/>
              <a:t>Станция 2: «Контроль и коррекция на уроке «Типы соединения костей» Прием «Эталон-контролер»: Необходимо на карточках с изображениями скелета и подписями (некоторые с ошибками) по эталонной схеме исправить ошибки, аргументировав свой выбор. Обсуждение: Как этот прием учит самоконтролю? Как мы можем усложнить его (например, дать задание составить эталон для соседа)?</a:t>
            </a:r>
          </a:p>
        </p:txBody>
      </p:sp>
      <p:sp>
        <p:nvSpPr>
          <p:cNvPr id="5" name="Text 1"/>
          <p:cNvSpPr txBox="1"/>
          <p:nvPr/>
        </p:nvSpPr>
        <p:spPr>
          <a:xfrm>
            <a:off x="8610300" y="4822700"/>
            <a:ext cx="534600" cy="71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endParaRPr lang="en-US" sz="1400" dirty="0"/>
          </a:p>
        </p:txBody>
      </p:sp>
      <p:sp>
        <p:nvSpPr>
          <p:cNvPr id="6" name="TextBox 5"/>
          <p:cNvSpPr txBox="1"/>
          <p:nvPr/>
        </p:nvSpPr>
        <p:spPr>
          <a:xfrm>
            <a:off x="252248" y="4822700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19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057276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7375" y="486500"/>
            <a:ext cx="4383300" cy="430625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Text 0"/>
          <p:cNvSpPr txBox="1"/>
          <p:nvPr/>
        </p:nvSpPr>
        <p:spPr>
          <a:xfrm>
            <a:off x="644700" y="3506250"/>
            <a:ext cx="3523200" cy="1116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в группах. Каждая группа получает тему из курса биологии (например, «Фотосинтез», «Кровообращение», «Экосистемы») и тип мероприятия (урок-исследование, лабораторная работа, проект, деловая игра). Задача: Разработать фрагмент технологической карты (5-7 минут), в котором будет заложено формирование как минимум 2-х регулятивных УУД. Презентация идей: Группы представляют свои наработки. Коллективное обсуждение и дополнение.</a:t>
            </a:r>
          </a:p>
        </p:txBody>
      </p:sp>
      <p:sp>
        <p:nvSpPr>
          <p:cNvPr id="8" name="Text 1"/>
          <p:cNvSpPr txBox="1"/>
          <p:nvPr/>
        </p:nvSpPr>
        <p:spPr>
          <a:xfrm>
            <a:off x="644700" y="851338"/>
            <a:ext cx="3523200" cy="2008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Станция 3: «Оценка и рефлексия во внеурочной деятельности (Экологический проект)»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Прием «Рубрикатор»: Необходимо ознакомиться с готовой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критериальной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рубрикой для оценки мини-проекта «Экологическая тропа школы». Обсуждаем: понятны ли критерии ученикам? Как их можно разрабатывать совместно с детьми? Прием «Рефлексивный экран»: Предлагаются фразы для завершения этапа рефлексии: * </a:t>
            </a:r>
            <a:r>
              <a:rPr lang="ru-RU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Сегодня я узнал...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* </a:t>
            </a:r>
            <a:r>
              <a:rPr lang="ru-RU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Было трудно...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* </a:t>
            </a:r>
            <a:r>
              <a:rPr lang="ru-RU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понял, что...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* </a:t>
            </a:r>
            <a:r>
              <a:rPr lang="ru-RU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Мне захотелось...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* </a:t>
            </a:r>
            <a:r>
              <a:rPr lang="ru-RU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научился...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4. Проектировочный практикум.</a:t>
            </a:r>
          </a:p>
        </p:txBody>
      </p:sp>
      <p:sp>
        <p:nvSpPr>
          <p:cNvPr id="9" name="Text 2"/>
          <p:cNvSpPr txBox="1"/>
          <p:nvPr/>
        </p:nvSpPr>
        <p:spPr>
          <a:xfrm>
            <a:off x="644700" y="602625"/>
            <a:ext cx="4652100" cy="101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ru-RU" sz="2500" b="1" dirty="0" smtClean="0">
                <a:solidFill>
                  <a:srgbClr val="6B4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500" b="1" dirty="0">
                <a:solidFill>
                  <a:srgbClr val="6B4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2500" dirty="0"/>
          </a:p>
        </p:txBody>
      </p:sp>
      <p:sp>
        <p:nvSpPr>
          <p:cNvPr id="10" name="Text 3"/>
          <p:cNvSpPr txBox="1"/>
          <p:nvPr/>
        </p:nvSpPr>
        <p:spPr>
          <a:xfrm>
            <a:off x="0" y="4822700"/>
            <a:ext cx="534600" cy="71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ru-RU" sz="1400" b="1" dirty="0" smtClean="0">
                <a:solidFill>
                  <a:srgbClr val="6B4D42"/>
                </a:solidFill>
                <a:latin typeface="Arial" pitchFamily="34" charset="0"/>
                <a:cs typeface="Arial" pitchFamily="34" charset="-120"/>
              </a:rPr>
              <a:t>20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40880996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8EC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3475" y="0"/>
            <a:ext cx="4568751" cy="51411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0" y="4822700"/>
            <a:ext cx="534600" cy="71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6B4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400" dirty="0"/>
          </a:p>
        </p:txBody>
      </p:sp>
      <p:sp>
        <p:nvSpPr>
          <p:cNvPr id="5" name="Text 1"/>
          <p:cNvSpPr txBox="1"/>
          <p:nvPr/>
        </p:nvSpPr>
        <p:spPr>
          <a:xfrm>
            <a:off x="245225" y="590200"/>
            <a:ext cx="3933300" cy="3848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500" b="1" dirty="0">
                <a:solidFill>
                  <a:srgbClr val="6B4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Значение регулятивных универсальных учебных действий
</a:t>
            </a:r>
            <a:r>
              <a:rPr lang="en-US" sz="2800" b="1" dirty="0">
                <a:solidFill>
                  <a:srgbClr val="2A3E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Ключ к учебным успехам — не только знания, но и умение управлять учебной деятельностью. Регулятивные УУД развивают навыки самостоятельного целеполагания и контроля, необходимые для глубокого освоения биологических дисциплин.
</a:t>
            </a:r>
            <a:endParaRPr lang="en-US" sz="2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BCD1C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700" y="1393692"/>
            <a:ext cx="2192700" cy="1794417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18950" y="1393714"/>
            <a:ext cx="2229900" cy="1794373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07375" y="1393714"/>
            <a:ext cx="2229900" cy="1794373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8" name="Text 0"/>
          <p:cNvSpPr txBox="1"/>
          <p:nvPr/>
        </p:nvSpPr>
        <p:spPr>
          <a:xfrm>
            <a:off x="-900" y="4822700"/>
            <a:ext cx="534600" cy="71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6B4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400" dirty="0"/>
          </a:p>
        </p:txBody>
      </p:sp>
      <p:sp>
        <p:nvSpPr>
          <p:cNvPr id="9" name="Text 1"/>
          <p:cNvSpPr txBox="1"/>
          <p:nvPr/>
        </p:nvSpPr>
        <p:spPr>
          <a:xfrm>
            <a:off x="413250" y="258700"/>
            <a:ext cx="8305800" cy="755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500" b="1" dirty="0">
                <a:solidFill>
                  <a:srgbClr val="6B4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Этапы формирования регулятивных УУД в обучении биологии
</a:t>
            </a:r>
            <a:endParaRPr lang="en-US" sz="2500" dirty="0"/>
          </a:p>
        </p:txBody>
      </p:sp>
      <p:sp>
        <p:nvSpPr>
          <p:cNvPr id="10" name="Text 2"/>
          <p:cNvSpPr txBox="1"/>
          <p:nvPr/>
        </p:nvSpPr>
        <p:spPr>
          <a:xfrm>
            <a:off x="651189" y="3727900"/>
            <a:ext cx="2007300" cy="79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938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Учащиеся учатся превращать общие задачи в конкретные учебные цели. Например, вместо простого изучения клетки — создание модели с пояснением функций органелл.
</a:t>
            </a:r>
            <a:endParaRPr lang="en-US" sz="938" dirty="0"/>
          </a:p>
        </p:txBody>
      </p:sp>
      <p:sp>
        <p:nvSpPr>
          <p:cNvPr id="11" name="Text 3"/>
          <p:cNvSpPr txBox="1"/>
          <p:nvPr/>
        </p:nvSpPr>
        <p:spPr>
          <a:xfrm>
            <a:off x="651190" y="3188550"/>
            <a:ext cx="2007300" cy="402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375" b="1" dirty="0">
                <a:solidFill>
                  <a:srgbClr val="6B4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Постановка учебной цели
</a:t>
            </a:r>
            <a:endParaRPr lang="en-US" sz="1375" dirty="0"/>
          </a:p>
        </p:txBody>
      </p:sp>
      <p:sp>
        <p:nvSpPr>
          <p:cNvPr id="12" name="Text 4"/>
          <p:cNvSpPr txBox="1"/>
          <p:nvPr/>
        </p:nvSpPr>
        <p:spPr>
          <a:xfrm>
            <a:off x="3531963" y="3727900"/>
            <a:ext cx="2007300" cy="79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949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Разрабатывается план эксперимента или проекта, а также оцениваются возможные результаты, что формирует критическое мышление и подготовку к обучению.
</a:t>
            </a:r>
            <a:endParaRPr lang="en-US" sz="949" dirty="0"/>
          </a:p>
        </p:txBody>
      </p:sp>
      <p:sp>
        <p:nvSpPr>
          <p:cNvPr id="13" name="Text 5"/>
          <p:cNvSpPr txBox="1"/>
          <p:nvPr/>
        </p:nvSpPr>
        <p:spPr>
          <a:xfrm>
            <a:off x="3531963" y="3188550"/>
            <a:ext cx="2007300" cy="402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159" b="1" dirty="0">
                <a:solidFill>
                  <a:srgbClr val="6B4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Планирование действий и прогнозирование
</a:t>
            </a:r>
            <a:endParaRPr lang="en-US" sz="1159" dirty="0"/>
          </a:p>
        </p:txBody>
      </p:sp>
      <p:sp>
        <p:nvSpPr>
          <p:cNvPr id="14" name="Text 6"/>
          <p:cNvSpPr txBox="1"/>
          <p:nvPr/>
        </p:nvSpPr>
        <p:spPr>
          <a:xfrm>
            <a:off x="6378718" y="3727900"/>
            <a:ext cx="2007300" cy="79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902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Сравнение выполненной работы с эталоном, корректировка ошибок и осознанный анализ собственного достижения способствуют развитию саморегуляции.
</a:t>
            </a:r>
            <a:endParaRPr lang="en-US" sz="902" dirty="0"/>
          </a:p>
        </p:txBody>
      </p:sp>
      <p:sp>
        <p:nvSpPr>
          <p:cNvPr id="15" name="Text 7"/>
          <p:cNvSpPr txBox="1"/>
          <p:nvPr/>
        </p:nvSpPr>
        <p:spPr>
          <a:xfrm>
            <a:off x="6378719" y="3188550"/>
            <a:ext cx="2007300" cy="402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375" b="1" dirty="0">
                <a:solidFill>
                  <a:srgbClr val="6B4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Контроль, оценка и рефлексия
</a:t>
            </a:r>
            <a:endParaRPr lang="en-US" sz="1375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8EC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69187" y="1517888"/>
            <a:ext cx="420300" cy="4203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04687" y="2621013"/>
            <a:ext cx="315225" cy="4203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21587" y="2621013"/>
            <a:ext cx="315225" cy="4203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6506" y="2446275"/>
            <a:ext cx="169650" cy="2262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2131" y="1386875"/>
            <a:ext cx="218400" cy="2184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6506" y="3512651"/>
            <a:ext cx="169650" cy="226200"/>
          </a:xfrm>
          <a:prstGeom prst="rect">
            <a:avLst/>
          </a:prstGeom>
        </p:spPr>
      </p:pic>
      <p:sp>
        <p:nvSpPr>
          <p:cNvPr id="12" name="Text 0"/>
          <p:cNvSpPr txBox="1"/>
          <p:nvPr/>
        </p:nvSpPr>
        <p:spPr>
          <a:xfrm>
            <a:off x="449250" y="141125"/>
            <a:ext cx="8245500" cy="57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000" b="1" dirty="0">
                <a:solidFill>
                  <a:srgbClr val="6B4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Ключевые аспекты целеполагания в биологии
</a:t>
            </a:r>
            <a:endParaRPr lang="en-US" sz="2000" dirty="0"/>
          </a:p>
        </p:txBody>
      </p:sp>
      <p:sp>
        <p:nvSpPr>
          <p:cNvPr id="13" name="Text 1"/>
          <p:cNvSpPr txBox="1"/>
          <p:nvPr/>
        </p:nvSpPr>
        <p:spPr>
          <a:xfrm>
            <a:off x="842625" y="2491986"/>
            <a:ext cx="4287300" cy="803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500" b="1" dirty="0">
                <a:solidFill>
                  <a:srgbClr val="6B4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Мотивация через смысл
</a:t>
            </a:r>
            <a:r>
              <a:rPr lang="en-US" sz="600" b="1" dirty="0">
                <a:solidFill>
                  <a:srgbClr val="6B4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0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Демонстрация практического значения целей способствует заинтересованности учащихся.
</a:t>
            </a:r>
            <a:endParaRPr lang="en-US" sz="1500" dirty="0"/>
          </a:p>
        </p:txBody>
      </p:sp>
      <p:sp>
        <p:nvSpPr>
          <p:cNvPr id="14" name="Text 2"/>
          <p:cNvSpPr txBox="1"/>
          <p:nvPr/>
        </p:nvSpPr>
        <p:spPr>
          <a:xfrm>
            <a:off x="842625" y="1422967"/>
            <a:ext cx="4287300" cy="803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500" b="1" dirty="0">
                <a:solidFill>
                  <a:srgbClr val="6B4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Преобразование задач в цели
</a:t>
            </a:r>
            <a:r>
              <a:rPr lang="en-US" sz="600" b="1" dirty="0">
                <a:solidFill>
                  <a:srgbClr val="6B4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0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Умение перевести учебный материал в личную цель усиливает мотивацию и смысловую нагрузку учебы.
</a:t>
            </a:r>
            <a:endParaRPr lang="en-US" sz="1500" dirty="0"/>
          </a:p>
        </p:txBody>
      </p:sp>
      <p:sp>
        <p:nvSpPr>
          <p:cNvPr id="15" name="Text 3"/>
          <p:cNvSpPr txBox="1"/>
          <p:nvPr/>
        </p:nvSpPr>
        <p:spPr>
          <a:xfrm>
            <a:off x="842650" y="3549575"/>
            <a:ext cx="4287300" cy="803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500" b="1" dirty="0">
                <a:solidFill>
                  <a:srgbClr val="6B4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Примеры из практики
</a:t>
            </a:r>
            <a:r>
              <a:rPr lang="en-US" sz="600" b="1" dirty="0">
                <a:solidFill>
                  <a:srgbClr val="6B4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0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Создание моделей клеток с пояснениями заставляет школьников думать и применять знания самостоятельно.
</a:t>
            </a:r>
            <a:endParaRPr lang="en-US" sz="1500" dirty="0"/>
          </a:p>
        </p:txBody>
      </p:sp>
      <p:sp>
        <p:nvSpPr>
          <p:cNvPr id="16" name="Text 4"/>
          <p:cNvSpPr txBox="1"/>
          <p:nvPr/>
        </p:nvSpPr>
        <p:spPr>
          <a:xfrm>
            <a:off x="8610300" y="4822700"/>
            <a:ext cx="534600" cy="71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6B4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8EC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1" name="Text 0"/>
          <p:cNvSpPr txBox="1"/>
          <p:nvPr/>
        </p:nvSpPr>
        <p:spPr>
          <a:xfrm>
            <a:off x="532375" y="335675"/>
            <a:ext cx="7896600" cy="627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90000"/>
              </a:lnSpc>
              <a:buNone/>
            </a:pPr>
            <a:r>
              <a:rPr lang="en-US" sz="2500" b="1" dirty="0">
                <a:solidFill>
                  <a:srgbClr val="6B4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Планирование учебной деятельности в биологии
</a:t>
            </a:r>
            <a:endParaRPr lang="en-US" sz="2500" dirty="0"/>
          </a:p>
        </p:txBody>
      </p:sp>
      <p:sp>
        <p:nvSpPr>
          <p:cNvPr id="12" name="Text 1"/>
          <p:cNvSpPr txBox="1"/>
          <p:nvPr/>
        </p:nvSpPr>
        <p:spPr>
          <a:xfrm>
            <a:off x="-900" y="4822700"/>
            <a:ext cx="534600" cy="71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6B4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400" dirty="0"/>
          </a:p>
        </p:txBody>
      </p:sp>
      <p:sp>
        <p:nvSpPr>
          <p:cNvPr id="13" name="Text 2"/>
          <p:cNvSpPr txBox="1"/>
          <p:nvPr/>
        </p:nvSpPr>
        <p:spPr>
          <a:xfrm>
            <a:off x="268275" y="1437150"/>
            <a:ext cx="1875900" cy="8886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lnSpc>
                <a:spcPct val="110046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Чётко формулируется конечный результат — что именно необходимо узнать или сделать.
</a:t>
            </a:r>
            <a:endParaRPr lang="en-US" sz="1200" dirty="0"/>
          </a:p>
        </p:txBody>
      </p:sp>
      <p:sp>
        <p:nvSpPr>
          <p:cNvPr id="14" name="Text 3"/>
          <p:cNvSpPr txBox="1"/>
          <p:nvPr/>
        </p:nvSpPr>
        <p:spPr>
          <a:xfrm>
            <a:off x="366675" y="2952900"/>
            <a:ext cx="1666500" cy="3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100" b="1" dirty="0">
                <a:solidFill>
                  <a:srgbClr val="6B4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Определение цели
</a:t>
            </a:r>
            <a:endParaRPr lang="en-US" sz="1100" dirty="0"/>
          </a:p>
        </p:txBody>
      </p:sp>
      <p:sp>
        <p:nvSpPr>
          <p:cNvPr id="15" name="Text 4"/>
          <p:cNvSpPr txBox="1"/>
          <p:nvPr/>
        </p:nvSpPr>
        <p:spPr>
          <a:xfrm>
            <a:off x="2512425" y="3934050"/>
            <a:ext cx="1875900" cy="88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0046"/>
              </a:lnSpc>
              <a:buNone/>
            </a:pPr>
            <a:r>
              <a:rPr lang="en-US" sz="1146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Составляется последовательность действий, определяются ресурсы и время на выполнение.
</a:t>
            </a:r>
            <a:endParaRPr lang="en-US" sz="1146" dirty="0"/>
          </a:p>
        </p:txBody>
      </p:sp>
      <p:sp>
        <p:nvSpPr>
          <p:cNvPr id="16" name="Text 5"/>
          <p:cNvSpPr txBox="1"/>
          <p:nvPr/>
        </p:nvSpPr>
        <p:spPr>
          <a:xfrm>
            <a:off x="2617188" y="2952900"/>
            <a:ext cx="1666500" cy="3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100" b="1" dirty="0">
                <a:solidFill>
                  <a:srgbClr val="6B4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Разработка плана
</a:t>
            </a:r>
            <a:endParaRPr lang="en-US" sz="1100" dirty="0"/>
          </a:p>
        </p:txBody>
      </p:sp>
      <p:sp>
        <p:nvSpPr>
          <p:cNvPr id="17" name="Text 6"/>
          <p:cNvSpPr txBox="1"/>
          <p:nvPr/>
        </p:nvSpPr>
        <p:spPr>
          <a:xfrm>
            <a:off x="4756575" y="1437150"/>
            <a:ext cx="1875900" cy="8886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lnSpc>
                <a:spcPct val="110046"/>
              </a:lnSpc>
              <a:buNone/>
            </a:pPr>
            <a:r>
              <a:rPr lang="en-US" sz="11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Учащиеся последовательно выполняют намеченные шаги лабораторной работы или проекта.
</a:t>
            </a:r>
            <a:endParaRPr lang="en-US" sz="1150" dirty="0"/>
          </a:p>
        </p:txBody>
      </p:sp>
      <p:sp>
        <p:nvSpPr>
          <p:cNvPr id="18" name="Text 7"/>
          <p:cNvSpPr txBox="1"/>
          <p:nvPr/>
        </p:nvSpPr>
        <p:spPr>
          <a:xfrm>
            <a:off x="4861075" y="2952900"/>
            <a:ext cx="1667100" cy="3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100" b="1" dirty="0">
                <a:solidFill>
                  <a:srgbClr val="6B4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Реализация плана
</a:t>
            </a:r>
            <a:endParaRPr lang="en-US" sz="1100" dirty="0"/>
          </a:p>
        </p:txBody>
      </p:sp>
      <p:sp>
        <p:nvSpPr>
          <p:cNvPr id="19" name="Text 8"/>
          <p:cNvSpPr txBox="1"/>
          <p:nvPr/>
        </p:nvSpPr>
        <p:spPr>
          <a:xfrm>
            <a:off x="7000725" y="3934050"/>
            <a:ext cx="1875900" cy="88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0046"/>
              </a:lnSpc>
              <a:buNone/>
            </a:pPr>
            <a:r>
              <a:rPr lang="en-US" sz="1059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 ходе работы контролируют ход выполнения, вносят изменения при необходимости для достижения цели.
</a:t>
            </a:r>
            <a:endParaRPr lang="en-US" sz="1059" dirty="0"/>
          </a:p>
        </p:txBody>
      </p:sp>
      <p:sp>
        <p:nvSpPr>
          <p:cNvPr id="20" name="Text 9"/>
          <p:cNvSpPr txBox="1"/>
          <p:nvPr/>
        </p:nvSpPr>
        <p:spPr>
          <a:xfrm>
            <a:off x="7105488" y="2952900"/>
            <a:ext cx="1666500" cy="3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100" b="1" dirty="0">
                <a:solidFill>
                  <a:srgbClr val="6B4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Анализ и корректировка
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8EC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7375" y="486500"/>
            <a:ext cx="4383300" cy="430625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Text 0"/>
          <p:cNvSpPr txBox="1"/>
          <p:nvPr/>
        </p:nvSpPr>
        <p:spPr>
          <a:xfrm>
            <a:off x="644700" y="3254642"/>
            <a:ext cx="3523200" cy="101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Второй этап — оценить возможные последствия на уровне экосистемы, например, изменения численности животных при сокращении хищников, развивая аналитическое мышление.
</a:t>
            </a:r>
            <a:endParaRPr lang="en-US" sz="1200" dirty="0"/>
          </a:p>
        </p:txBody>
      </p:sp>
      <p:sp>
        <p:nvSpPr>
          <p:cNvPr id="8" name="Text 1"/>
          <p:cNvSpPr txBox="1"/>
          <p:nvPr/>
        </p:nvSpPr>
        <p:spPr>
          <a:xfrm>
            <a:off x="644700" y="1969056"/>
            <a:ext cx="3523200" cy="101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Первый этап прогнозирования — предположить, что изменится в процессе эксперимента или наблюдения. Например, как добавление CO₂ повлияет на лист элодеи.
</a:t>
            </a:r>
            <a:endParaRPr lang="en-US" sz="1200" dirty="0"/>
          </a:p>
        </p:txBody>
      </p:sp>
      <p:sp>
        <p:nvSpPr>
          <p:cNvPr id="9" name="Text 2"/>
          <p:cNvSpPr txBox="1"/>
          <p:nvPr/>
        </p:nvSpPr>
        <p:spPr>
          <a:xfrm>
            <a:off x="644700" y="602625"/>
            <a:ext cx="4652100" cy="101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500" b="1" dirty="0">
                <a:solidFill>
                  <a:srgbClr val="6B4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Прогнозирование результатов учебной деятельности
</a:t>
            </a:r>
            <a:endParaRPr lang="en-US" sz="2500" dirty="0"/>
          </a:p>
        </p:txBody>
      </p:sp>
      <p:sp>
        <p:nvSpPr>
          <p:cNvPr id="10" name="Text 3"/>
          <p:cNvSpPr txBox="1"/>
          <p:nvPr/>
        </p:nvSpPr>
        <p:spPr>
          <a:xfrm>
            <a:off x="0" y="4822700"/>
            <a:ext cx="534600" cy="71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6B4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1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8EC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Text 0"/>
          <p:cNvSpPr txBox="1"/>
          <p:nvPr/>
        </p:nvSpPr>
        <p:spPr>
          <a:xfrm>
            <a:off x="4911000" y="2022802"/>
            <a:ext cx="3694200" cy="914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Сравнивать полученный результат с эталонными образцами для выявления отклонений и ошибок — ключ к развитию самоконтроля.
</a:t>
            </a:r>
            <a:endParaRPr lang="en-US" sz="1200" dirty="0"/>
          </a:p>
        </p:txBody>
      </p:sp>
      <p:sp>
        <p:nvSpPr>
          <p:cNvPr id="6" name="Text 1"/>
          <p:cNvSpPr txBox="1"/>
          <p:nvPr/>
        </p:nvSpPr>
        <p:spPr>
          <a:xfrm>
            <a:off x="4909200" y="4073998"/>
            <a:ext cx="3694200" cy="914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Пример: корректировка схемы пищевой цепи помогает осознать причины ошибок и улучшить понимание биологических взаимосвязей.
</a:t>
            </a:r>
            <a:endParaRPr lang="en-US" sz="1200" dirty="0"/>
          </a:p>
        </p:txBody>
      </p:sp>
      <p:sp>
        <p:nvSpPr>
          <p:cNvPr id="7" name="Text 2"/>
          <p:cNvSpPr txBox="1"/>
          <p:nvPr/>
        </p:nvSpPr>
        <p:spPr>
          <a:xfrm>
            <a:off x="288150" y="3049998"/>
            <a:ext cx="3696000" cy="914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ct val="115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Вносить необходимые изменения и исправления на основе анализа выявленных недостатков — формирует навык самокоррекции.
</a:t>
            </a:r>
            <a:endParaRPr lang="en-US" sz="1200" dirty="0"/>
          </a:p>
        </p:txBody>
      </p:sp>
      <p:sp>
        <p:nvSpPr>
          <p:cNvPr id="8" name="Text 3"/>
          <p:cNvSpPr txBox="1"/>
          <p:nvPr/>
        </p:nvSpPr>
        <p:spPr>
          <a:xfrm>
            <a:off x="288150" y="600846"/>
            <a:ext cx="8567700" cy="53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90000"/>
              </a:lnSpc>
              <a:buNone/>
            </a:pPr>
            <a:r>
              <a:rPr lang="en-US" sz="2500" b="1" dirty="0">
                <a:solidFill>
                  <a:srgbClr val="6B4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Контроль и коррекция в учебном процессе
</a:t>
            </a:r>
            <a:endParaRPr lang="en-US" sz="2500" dirty="0"/>
          </a:p>
        </p:txBody>
      </p:sp>
      <p:sp>
        <p:nvSpPr>
          <p:cNvPr id="9" name="Text 4"/>
          <p:cNvSpPr txBox="1"/>
          <p:nvPr/>
        </p:nvSpPr>
        <p:spPr>
          <a:xfrm>
            <a:off x="0" y="4822700"/>
            <a:ext cx="534600" cy="71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6B4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1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8EC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8350" y="1064527"/>
            <a:ext cx="4775700" cy="3279845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237650" y="1461250"/>
            <a:ext cx="3787200" cy="2486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50041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Сравнительная таблица методик, примеров и результатов формирования ключевых регулятивных умений.
Системное использование всех приёмов обеспечивает всестороннее развитие управленческих учебных навыков.
</a:t>
            </a:r>
            <a:endParaRPr lang="en-US" sz="1200" dirty="0"/>
          </a:p>
        </p:txBody>
      </p:sp>
      <p:sp>
        <p:nvSpPr>
          <p:cNvPr id="4" name="Text 1"/>
          <p:cNvSpPr txBox="1"/>
          <p:nvPr/>
        </p:nvSpPr>
        <p:spPr>
          <a:xfrm>
            <a:off x="1024955" y="247125"/>
            <a:ext cx="7094100" cy="569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241" b="1" dirty="0">
                <a:solidFill>
                  <a:srgbClr val="6B4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Приёмы формирования регулятивных УУД в биологии
</a:t>
            </a:r>
            <a:endParaRPr lang="en-US" sz="2241" dirty="0"/>
          </a:p>
        </p:txBody>
      </p:sp>
      <p:sp>
        <p:nvSpPr>
          <p:cNvPr id="5" name="Text 2"/>
          <p:cNvSpPr txBox="1"/>
          <p:nvPr/>
        </p:nvSpPr>
        <p:spPr>
          <a:xfrm>
            <a:off x="-900" y="4822700"/>
            <a:ext cx="534600" cy="71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6B4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endParaRPr lang="en-US" sz="1400" dirty="0"/>
          </a:p>
        </p:txBody>
      </p:sp>
      <p:sp>
        <p:nvSpPr>
          <p:cNvPr id="6" name="Text 3"/>
          <p:cNvSpPr txBox="1"/>
          <p:nvPr/>
        </p:nvSpPr>
        <p:spPr>
          <a:xfrm>
            <a:off x="4415625" y="4797275"/>
            <a:ext cx="4562100" cy="18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lnSpc>
                <a:spcPct val="100000"/>
              </a:lnSpc>
              <a:buNone/>
            </a:pPr>
            <a:r>
              <a:rPr lang="en-US" sz="1000" i="1" dirty="0">
                <a:solidFill>
                  <a:srgbClr val="6B4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Методические рекомендации по обучению биологии
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8EC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6" y="0"/>
            <a:ext cx="4046608" cy="51411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4416300" y="766775"/>
            <a:ext cx="4355100" cy="377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2349" b="1" dirty="0">
                <a:solidFill>
                  <a:srgbClr val="6B4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Оценка и рефлексия в формировании регулятивных УУД
</a:t>
            </a:r>
            <a:r>
              <a:rPr lang="en-US" sz="1409" b="1" dirty="0">
                <a:solidFill>
                  <a:srgbClr val="6B4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Использование критерий оценки
</a:t>
            </a:r>
            <a:r>
              <a:rPr lang="en-US" sz="939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127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Применение чётких критериев и рубрик помогает объективно оценивать работы и проекты учеников. Это способствует пониманию сильных и слабых сторон освоения материала.
</a:t>
            </a:r>
            <a:r>
              <a:rPr lang="en-US" sz="1409" b="1" dirty="0">
                <a:solidFill>
                  <a:srgbClr val="6B4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Рефлексия как инструмент развития
</a:t>
            </a:r>
            <a:r>
              <a:rPr lang="en-US" sz="939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127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Рефлексивные фразы и обсуждение результатов помогают осознать личный прогресс, выявить трудности и наметить пути для дальнейшего обучения.
</a:t>
            </a:r>
            <a:endParaRPr lang="en-US" sz="2349" dirty="0"/>
          </a:p>
        </p:txBody>
      </p:sp>
      <p:sp>
        <p:nvSpPr>
          <p:cNvPr id="5" name="Text 1"/>
          <p:cNvSpPr txBox="1"/>
          <p:nvPr/>
        </p:nvSpPr>
        <p:spPr>
          <a:xfrm>
            <a:off x="8610300" y="4822700"/>
            <a:ext cx="534600" cy="71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6B4D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</a:t>
            </a:r>
            <a:endParaRPr lang="en-US" sz="1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1097</Words>
  <Application>Microsoft Office PowerPoint</Application>
  <PresentationFormat>Экран (16:9)</PresentationFormat>
  <Paragraphs>109</Paragraphs>
  <Slides>19</Slides>
  <Notes>19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3" baseType="lpstr">
      <vt:lpstr>Arial</vt:lpstr>
      <vt:lpstr>Calibri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User</cp:lastModifiedBy>
  <cp:revision>7</cp:revision>
  <dcterms:created xsi:type="dcterms:W3CDTF">2025-11-18T02:08:44Z</dcterms:created>
  <dcterms:modified xsi:type="dcterms:W3CDTF">2025-12-09T03:22:11Z</dcterms:modified>
</cp:coreProperties>
</file>