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15" r:id="rId2"/>
    <p:sldId id="316" r:id="rId3"/>
    <p:sldId id="317" r:id="rId4"/>
    <p:sldId id="289" r:id="rId5"/>
    <p:sldId id="256" r:id="rId6"/>
    <p:sldId id="276" r:id="rId7"/>
    <p:sldId id="277" r:id="rId8"/>
    <p:sldId id="257" r:id="rId9"/>
    <p:sldId id="258" r:id="rId10"/>
    <p:sldId id="291" r:id="rId11"/>
    <p:sldId id="282" r:id="rId12"/>
    <p:sldId id="280" r:id="rId13"/>
    <p:sldId id="292" r:id="rId14"/>
    <p:sldId id="312" r:id="rId15"/>
    <p:sldId id="318" r:id="rId16"/>
    <p:sldId id="319" r:id="rId17"/>
    <p:sldId id="260" r:id="rId18"/>
    <p:sldId id="284" r:id="rId19"/>
    <p:sldId id="283" r:id="rId20"/>
    <p:sldId id="264" r:id="rId21"/>
    <p:sldId id="293" r:id="rId22"/>
    <p:sldId id="296" r:id="rId23"/>
    <p:sldId id="297" r:id="rId24"/>
    <p:sldId id="295" r:id="rId25"/>
    <p:sldId id="298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285" r:id="rId34"/>
    <p:sldId id="287" r:id="rId35"/>
    <p:sldId id="308" r:id="rId36"/>
    <p:sldId id="309" r:id="rId37"/>
    <p:sldId id="306" r:id="rId38"/>
    <p:sldId id="307" r:id="rId39"/>
    <p:sldId id="314" r:id="rId40"/>
    <p:sldId id="286" r:id="rId41"/>
    <p:sldId id="310" r:id="rId42"/>
    <p:sldId id="311" r:id="rId43"/>
    <p:sldId id="313" r:id="rId4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6" autoAdjust="0"/>
    <p:restoredTop sz="94660"/>
  </p:normalViewPr>
  <p:slideViewPr>
    <p:cSldViewPr snapToGrid="0">
      <p:cViewPr>
        <p:scale>
          <a:sx n="75" d="100"/>
          <a:sy n="75" d="100"/>
        </p:scale>
        <p:origin x="-1770" y="-7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443DC-252C-4684-B7F3-4C47E18DC434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F6E3-0D4C-48BA-A571-14DC156291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291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443DC-252C-4684-B7F3-4C47E18DC434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F6E3-0D4C-48BA-A571-14DC156291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6456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443DC-252C-4684-B7F3-4C47E18DC434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F6E3-0D4C-48BA-A571-14DC156291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2546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D6F5E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DF5F3">
              <a:alpha val="95000"/>
            </a:srgbClr>
          </a:solidFill>
          <a:ln/>
        </p:spPr>
      </p:sp>
    </p:spTree>
    <p:extLst>
      <p:ext uri="{BB962C8B-B14F-4D97-AF65-F5344CB8AC3E}">
        <p14:creationId xmlns:p14="http://schemas.microsoft.com/office/powerpoint/2010/main" val="27312544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443DC-252C-4684-B7F3-4C47E18DC434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F6E3-0D4C-48BA-A571-14DC156291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701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443DC-252C-4684-B7F3-4C47E18DC434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F6E3-0D4C-48BA-A571-14DC156291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443DC-252C-4684-B7F3-4C47E18DC434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F6E3-0D4C-48BA-A571-14DC156291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2040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443DC-252C-4684-B7F3-4C47E18DC434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F6E3-0D4C-48BA-A571-14DC156291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9478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443DC-252C-4684-B7F3-4C47E18DC434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F6E3-0D4C-48BA-A571-14DC156291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983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443DC-252C-4684-B7F3-4C47E18DC434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F6E3-0D4C-48BA-A571-14DC156291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72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443DC-252C-4684-B7F3-4C47E18DC434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F6E3-0D4C-48BA-A571-14DC156291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32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9443DC-252C-4684-B7F3-4C47E18DC434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5AF6E3-0D4C-48BA-A571-14DC156291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103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443DC-252C-4684-B7F3-4C47E18DC434}" type="datetimeFigureOut">
              <a:rPr lang="ru-RU" smtClean="0"/>
              <a:t>16.12.2025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5AF6E3-0D4C-48BA-A571-14DC156291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6563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5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1"/>
            <a:ext cx="9144000" cy="51435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ДОМ\Downloads\0a9a4ae86ae90b15fd340d5f71c9db7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89"/>
          <a:stretch/>
        </p:blipFill>
        <p:spPr bwMode="auto">
          <a:xfrm>
            <a:off x="1766887" y="314326"/>
            <a:ext cx="5700713" cy="4514849"/>
          </a:xfrm>
          <a:prstGeom prst="rect">
            <a:avLst/>
          </a:prstGeom>
          <a:noFill/>
          <a:effectLst>
            <a:glow rad="228600">
              <a:schemeClr val="accent4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16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24125" y="1152525"/>
            <a:ext cx="4048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Рассмотрите карточки-помощники</a:t>
            </a:r>
          </a:p>
          <a:p>
            <a:pPr algn="ctr"/>
            <a:r>
              <a:rPr lang="ru-RU" b="1" dirty="0"/>
              <a:t>и</a:t>
            </a:r>
            <a:r>
              <a:rPr lang="ru-RU" b="1" dirty="0" smtClean="0"/>
              <a:t> дайте ответ на вопрос</a:t>
            </a:r>
            <a:endParaRPr lang="ru-RU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2" y="217713"/>
            <a:ext cx="8645978" cy="572861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?</a:t>
            </a:r>
            <a:r>
              <a:rPr lang="ru-RU" sz="2400" b="1" dirty="0" smtClean="0"/>
              <a:t>   Почему Тип получил такое название – Членистоногие?</a:t>
            </a:r>
            <a:endParaRPr lang="ru-RU" sz="2400" dirty="0"/>
          </a:p>
        </p:txBody>
      </p:sp>
      <p:pic>
        <p:nvPicPr>
          <p:cNvPr id="2051" name="Picture 3" descr="C:\Users\ДОМ\Downloads\4139-01.raznoobrazie-konechnostey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" y="961341"/>
            <a:ext cx="8801100" cy="40555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47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Функции конечностей</a:t>
            </a:r>
            <a:endParaRPr lang="ru-RU" sz="2400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6894D338-65A4-401C-88CD-93691571BB49}"/>
              </a:ext>
            </a:extLst>
          </p:cNvPr>
          <p:cNvSpPr/>
          <p:nvPr/>
        </p:nvSpPr>
        <p:spPr>
          <a:xfrm>
            <a:off x="432079" y="1055077"/>
            <a:ext cx="1818752" cy="1607736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378D3262-3E71-445C-B2FE-25E92BD20447}"/>
              </a:ext>
            </a:extLst>
          </p:cNvPr>
          <p:cNvSpPr/>
          <p:nvPr/>
        </p:nvSpPr>
        <p:spPr>
          <a:xfrm>
            <a:off x="514140" y="2967613"/>
            <a:ext cx="1818752" cy="1607736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02992B38-C890-41C4-85AF-B667A24FF388}"/>
              </a:ext>
            </a:extLst>
          </p:cNvPr>
          <p:cNvSpPr/>
          <p:nvPr/>
        </p:nvSpPr>
        <p:spPr>
          <a:xfrm>
            <a:off x="2598754" y="2967613"/>
            <a:ext cx="1818752" cy="1607736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5BCFAA4C-0630-4D48-952A-B81357C05BE3}"/>
              </a:ext>
            </a:extLst>
          </p:cNvPr>
          <p:cNvSpPr/>
          <p:nvPr/>
        </p:nvSpPr>
        <p:spPr>
          <a:xfrm>
            <a:off x="4683368" y="2967613"/>
            <a:ext cx="1818752" cy="1607736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7BEDE208-3CF1-4600-8F67-D0D370805671}"/>
              </a:ext>
            </a:extLst>
          </p:cNvPr>
          <p:cNvSpPr/>
          <p:nvPr/>
        </p:nvSpPr>
        <p:spPr>
          <a:xfrm>
            <a:off x="6767982" y="2967613"/>
            <a:ext cx="1818752" cy="1607736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C94AA10E-88F0-45FD-B90C-B6F748D4CC0C}"/>
              </a:ext>
            </a:extLst>
          </p:cNvPr>
          <p:cNvSpPr/>
          <p:nvPr/>
        </p:nvSpPr>
        <p:spPr>
          <a:xfrm>
            <a:off x="6893169" y="1115367"/>
            <a:ext cx="1818752" cy="1607736"/>
          </a:xfrm>
          <a:prstGeom prst="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ED810074-C890-41BA-A3C0-26E9BC3C17E2}"/>
              </a:ext>
            </a:extLst>
          </p:cNvPr>
          <p:cNvCxnSpPr>
            <a:cxnSpLocks/>
            <a:stCxn id="2" idx="3"/>
            <a:endCxn id="5" idx="2"/>
          </p:cNvCxnSpPr>
          <p:nvPr/>
        </p:nvCxnSpPr>
        <p:spPr>
          <a:xfrm flipV="1">
            <a:off x="2250831" y="674914"/>
            <a:ext cx="2337498" cy="118403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="" xmlns:a16="http://schemas.microsoft.com/office/drawing/2014/main" id="{1C6367D9-5FCB-403C-95A9-10607CA40137}"/>
              </a:ext>
            </a:extLst>
          </p:cNvPr>
          <p:cNvCxnSpPr>
            <a:cxnSpLocks/>
            <a:endCxn id="5" idx="2"/>
          </p:cNvCxnSpPr>
          <p:nvPr/>
        </p:nvCxnSpPr>
        <p:spPr>
          <a:xfrm flipV="1">
            <a:off x="2332892" y="674914"/>
            <a:ext cx="2255437" cy="227700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="" xmlns:a16="http://schemas.microsoft.com/office/drawing/2014/main" id="{A1F81620-D176-48B5-ADCB-6CC182BC80A3}"/>
              </a:ext>
            </a:extLst>
          </p:cNvPr>
          <p:cNvCxnSpPr>
            <a:cxnSpLocks/>
            <a:stCxn id="7" idx="0"/>
          </p:cNvCxnSpPr>
          <p:nvPr/>
        </p:nvCxnSpPr>
        <p:spPr>
          <a:xfrm flipV="1">
            <a:off x="3508130" y="674915"/>
            <a:ext cx="1080199" cy="22926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EF2C660A-9170-427B-8AC3-212180E3BC0A}"/>
              </a:ext>
            </a:extLst>
          </p:cNvPr>
          <p:cNvCxnSpPr>
            <a:cxnSpLocks/>
            <a:stCxn id="8" idx="0"/>
            <a:endCxn id="5" idx="2"/>
          </p:cNvCxnSpPr>
          <p:nvPr/>
        </p:nvCxnSpPr>
        <p:spPr>
          <a:xfrm flipH="1" flipV="1">
            <a:off x="4588329" y="674914"/>
            <a:ext cx="1004415" cy="229269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8A0CBC5B-D5BE-4B6B-8FEC-F85CBCE89F96}"/>
              </a:ext>
            </a:extLst>
          </p:cNvPr>
          <p:cNvCxnSpPr>
            <a:cxnSpLocks/>
            <a:endCxn id="5" idx="2"/>
          </p:cNvCxnSpPr>
          <p:nvPr/>
        </p:nvCxnSpPr>
        <p:spPr>
          <a:xfrm flipH="1" flipV="1">
            <a:off x="4588329" y="674914"/>
            <a:ext cx="2179654" cy="22770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>
            <a:extLst>
              <a:ext uri="{FF2B5EF4-FFF2-40B4-BE49-F238E27FC236}">
                <a16:creationId xmlns="" xmlns:a16="http://schemas.microsoft.com/office/drawing/2014/main" id="{3598CEE0-A928-4097-A684-B6E92BE834F8}"/>
              </a:ext>
            </a:extLst>
          </p:cNvPr>
          <p:cNvCxnSpPr>
            <a:cxnSpLocks/>
            <a:endCxn id="5" idx="2"/>
          </p:cNvCxnSpPr>
          <p:nvPr/>
        </p:nvCxnSpPr>
        <p:spPr>
          <a:xfrm flipH="1" flipV="1">
            <a:off x="4588329" y="674914"/>
            <a:ext cx="2304840" cy="124934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="" xmlns:a16="http://schemas.microsoft.com/office/drawing/2014/main" id="{E2C791FA-6E97-4C22-A1EB-038B2F56AA70}"/>
              </a:ext>
            </a:extLst>
          </p:cNvPr>
          <p:cNvSpPr txBox="1"/>
          <p:nvPr/>
        </p:nvSpPr>
        <p:spPr>
          <a:xfrm>
            <a:off x="432079" y="1044527"/>
            <a:ext cx="181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движение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520A109D-0EE2-4FA4-9822-EF3461AA15B1}"/>
              </a:ext>
            </a:extLst>
          </p:cNvPr>
          <p:cNvSpPr txBox="1"/>
          <p:nvPr/>
        </p:nvSpPr>
        <p:spPr>
          <a:xfrm>
            <a:off x="2641881" y="2944384"/>
            <a:ext cx="181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захват пищи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="" xmlns:a16="http://schemas.microsoft.com/office/drawing/2014/main" id="{B3D6931C-CAB7-4E12-A019-01F74D3D0A76}"/>
              </a:ext>
            </a:extLst>
          </p:cNvPr>
          <p:cNvSpPr txBox="1"/>
          <p:nvPr/>
        </p:nvSpPr>
        <p:spPr>
          <a:xfrm>
            <a:off x="4716232" y="2944384"/>
            <a:ext cx="181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питание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00897ACC-AB47-429D-AE45-1200F34E89EC}"/>
              </a:ext>
            </a:extLst>
          </p:cNvPr>
          <p:cNvSpPr txBox="1"/>
          <p:nvPr/>
        </p:nvSpPr>
        <p:spPr>
          <a:xfrm>
            <a:off x="536358" y="2847841"/>
            <a:ext cx="181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осязание и обоняние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0BC4F2BE-8FF5-49A5-877C-37F86DE19B7E}"/>
              </a:ext>
            </a:extLst>
          </p:cNvPr>
          <p:cNvSpPr txBox="1"/>
          <p:nvPr/>
        </p:nvSpPr>
        <p:spPr>
          <a:xfrm>
            <a:off x="6767982" y="2921634"/>
            <a:ext cx="181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защита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C1703E06-22DF-43F1-ADBF-484193B68891}"/>
              </a:ext>
            </a:extLst>
          </p:cNvPr>
          <p:cNvSpPr txBox="1"/>
          <p:nvPr/>
        </p:nvSpPr>
        <p:spPr>
          <a:xfrm>
            <a:off x="6938805" y="1096511"/>
            <a:ext cx="1818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/>
              <a:t>дыхание</a:t>
            </a:r>
          </a:p>
        </p:txBody>
      </p:sp>
      <p:pic>
        <p:nvPicPr>
          <p:cNvPr id="31" name="Picture 2" descr="D:\Documents\Шаблоны рабчих листов\Биология\8 класс\Паукообразные\Хелицеры и педипальпы.jpg">
            <a:extLst>
              <a:ext uri="{FF2B5EF4-FFF2-40B4-BE49-F238E27FC236}">
                <a16:creationId xmlns="" xmlns:a16="http://schemas.microsoft.com/office/drawing/2014/main" id="{DB519A8D-5013-408A-B134-1320DE1085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8753" y="3349394"/>
            <a:ext cx="1818753" cy="1230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B1122A1D-64FE-4F3F-AFDE-7733E73928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6232" y="3321745"/>
            <a:ext cx="1784840" cy="1243305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="" xmlns:a16="http://schemas.microsoft.com/office/drawing/2014/main" id="{329C3277-6B61-467E-BE0A-21DB362E99A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6358" y="3486526"/>
            <a:ext cx="1774316" cy="1078524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="" xmlns:a16="http://schemas.microsoft.com/office/drawing/2014/main" id="{0917A35E-425A-419F-8707-760F23D7E8B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01894" y="3321744"/>
            <a:ext cx="1785889" cy="1243305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="" xmlns:a16="http://schemas.microsoft.com/office/drawing/2014/main" id="{DEA6B3B1-EBFD-4AFF-A3A1-ECAC56164B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51825" y="1181934"/>
            <a:ext cx="1188891" cy="1783164"/>
          </a:xfrm>
          <a:prstGeom prst="rect">
            <a:avLst/>
          </a:prstGeom>
        </p:spPr>
      </p:pic>
      <p:pic>
        <p:nvPicPr>
          <p:cNvPr id="2050" name="Picture 2" descr="Picture background">
            <a:extLst>
              <a:ext uri="{FF2B5EF4-FFF2-40B4-BE49-F238E27FC236}">
                <a16:creationId xmlns="" xmlns:a16="http://schemas.microsoft.com/office/drawing/2014/main" id="{B7E0CAF6-0842-4E7C-AB14-217019FF4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00881" y="1499950"/>
            <a:ext cx="1832085" cy="1234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5DDA86D3-8079-410F-A1B2-7B7BA5E1C70C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Picture 4" descr="C:\Users\ДОМ\Downloads\2025-11-25_20-29-0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712" y="898938"/>
            <a:ext cx="3076576" cy="1824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073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Устройство конечностей с различными функциям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Членистые конечности</a:t>
            </a:r>
            <a:endParaRPr lang="ru-RU" sz="2400" dirty="0"/>
          </a:p>
        </p:txBody>
      </p:sp>
      <p:pic>
        <p:nvPicPr>
          <p:cNvPr id="1026" name="Picture 2" descr="C:\Users\ДОМ\Downloads\slide-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58"/>
          <a:stretch/>
        </p:blipFill>
        <p:spPr bwMode="auto">
          <a:xfrm>
            <a:off x="1255651" y="766989"/>
            <a:ext cx="6453702" cy="4376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186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ДОМ\Downloads\slide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976" y="217713"/>
            <a:ext cx="8704374" cy="459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2" y="217713"/>
            <a:ext cx="8645978" cy="572861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Признаки Типа Членистоногие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686675" y="-25034"/>
            <a:ext cx="120967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dirty="0" smtClean="0">
                <a:solidFill>
                  <a:srgbClr val="FF0000"/>
                </a:solidFill>
              </a:rPr>
              <a:t>?</a:t>
            </a:r>
            <a:endParaRPr lang="ru-RU" sz="10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725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24125" y="1152525"/>
            <a:ext cx="404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Работа с учебником – с.101-102</a:t>
            </a:r>
            <a:endParaRPr lang="ru-RU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2" y="217713"/>
            <a:ext cx="8645978" cy="572861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?</a:t>
            </a:r>
            <a:r>
              <a:rPr lang="ru-RU" sz="2400" b="1" dirty="0" smtClean="0"/>
              <a:t>   Признаки Типа Членистоногие</a:t>
            </a:r>
            <a:endParaRPr lang="ru-RU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428624" y="1657350"/>
            <a:ext cx="837247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dirty="0" smtClean="0"/>
              <a:t>Членистые конечности, приводятся в движение с помощью ______________</a:t>
            </a:r>
          </a:p>
          <a:p>
            <a:pPr marL="342900" indent="-342900">
              <a:buAutoNum type="arabicParenR"/>
            </a:pPr>
            <a:r>
              <a:rPr lang="ru-RU" dirty="0" smtClean="0"/>
              <a:t> Скелет - _____________________</a:t>
            </a:r>
          </a:p>
          <a:p>
            <a:pPr marL="342900" indent="-342900">
              <a:buAutoNum type="arabicParenR"/>
            </a:pPr>
            <a:r>
              <a:rPr lang="ru-RU" dirty="0" smtClean="0"/>
              <a:t> Покров (название)  - __________, в состав входят: ________, _______ и ______.</a:t>
            </a:r>
          </a:p>
          <a:p>
            <a:pPr marL="342900" indent="-342900">
              <a:buAutoNum type="arabicParenR"/>
            </a:pPr>
            <a:r>
              <a:rPr lang="ru-RU" dirty="0"/>
              <a:t> </a:t>
            </a:r>
            <a:r>
              <a:rPr lang="ru-RU" dirty="0" smtClean="0"/>
              <a:t>Отделы тела - __________, __________, ___________.</a:t>
            </a:r>
          </a:p>
          <a:p>
            <a:pPr marL="342900" indent="-342900">
              <a:buAutoNum type="arabicParenR"/>
            </a:pPr>
            <a:r>
              <a:rPr lang="ru-RU" dirty="0"/>
              <a:t> </a:t>
            </a:r>
            <a:r>
              <a:rPr lang="ru-RU" dirty="0" smtClean="0"/>
              <a:t>Полость тела - ____________________________</a:t>
            </a:r>
            <a:endParaRPr lang="ru-RU" dirty="0"/>
          </a:p>
          <a:p>
            <a:pPr marL="342900" indent="-342900">
              <a:buAutoNum type="arabicParenR"/>
            </a:pPr>
            <a:r>
              <a:rPr lang="ru-RU" dirty="0" smtClean="0"/>
              <a:t> Органы дыхания - _____________, ____________ или ___________ __________.</a:t>
            </a:r>
          </a:p>
          <a:p>
            <a:pPr marL="342900" indent="-342900">
              <a:buAutoNum type="arabicParenR"/>
            </a:pPr>
            <a:r>
              <a:rPr lang="ru-RU" dirty="0" smtClean="0"/>
              <a:t> Кровеносная система - ___________________________, сердце находится на _________ стороне тела, в сосудах и полости тела циркулирует ______________</a:t>
            </a:r>
          </a:p>
          <a:p>
            <a:pPr marL="342900" indent="-342900">
              <a:buAutoNum type="arabicParenR"/>
            </a:pPr>
            <a:r>
              <a:rPr lang="ru-RU" dirty="0"/>
              <a:t> </a:t>
            </a:r>
            <a:r>
              <a:rPr lang="ru-RU" dirty="0" smtClean="0"/>
              <a:t>Органы выделения - ___________, __________ _________ или ________ ______</a:t>
            </a:r>
          </a:p>
          <a:p>
            <a:pPr marL="342900" indent="-342900">
              <a:buAutoNum type="arabicParenR"/>
            </a:pPr>
            <a:r>
              <a:rPr lang="ru-RU" dirty="0" smtClean="0"/>
              <a:t>Строение пищеварительной системы зависит от ___________________________</a:t>
            </a:r>
          </a:p>
          <a:p>
            <a:pPr marL="342900" indent="-342900">
              <a:buAutoNum type="arabicParenR"/>
            </a:pPr>
            <a:r>
              <a:rPr lang="ru-RU" dirty="0" smtClean="0"/>
              <a:t> Размножение - __________________. ______________ или _________________.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0372" y="952500"/>
            <a:ext cx="2401618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1400" b="1" dirty="0"/>
              <a:t>Рабочий лист – задание № </a:t>
            </a:r>
            <a:r>
              <a:rPr lang="ru-RU" sz="1400" b="1" dirty="0" smtClean="0"/>
              <a:t>1</a:t>
            </a:r>
          </a:p>
          <a:p>
            <a:pPr algn="ctr"/>
            <a:r>
              <a:rPr lang="ru-RU" sz="1400" b="1" dirty="0" smtClean="0"/>
              <a:t>РАБОТА В ГРУППЕ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241340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21828582"/>
              </p:ext>
            </p:extLst>
          </p:nvPr>
        </p:nvGraphicFramePr>
        <p:xfrm>
          <a:off x="1133928" y="4056635"/>
          <a:ext cx="6600372" cy="9144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6003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Следите</a:t>
                      </a:r>
                      <a:r>
                        <a:rPr lang="ru-RU" sz="2400" b="1" baseline="0" dirty="0" smtClean="0"/>
                        <a:t> за временем !!!</a:t>
                      </a:r>
                      <a:endParaRPr lang="ru-RU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Выберите спикера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7" name="Picture 3" descr="C:\Users\ДОМ\Downloads\php7HZgbb_a-puti-k-zhiznennomu-uspehu-konspekt_html_d3b5bacd60f0a8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0" t="25046" r="8287" b="20073"/>
          <a:stretch/>
        </p:blipFill>
        <p:spPr bwMode="auto">
          <a:xfrm>
            <a:off x="1133928" y="863598"/>
            <a:ext cx="6600372" cy="3193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Правила работы в группе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083300" y="926611"/>
            <a:ext cx="1651000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/>
              <a:t>У вас всё получится!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8562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289300" y="1511300"/>
            <a:ext cx="2527300" cy="2260600"/>
          </a:xfrm>
          <a:prstGeom prst="ellipse">
            <a:avLst/>
          </a:prstGeom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962400" y="1979880"/>
            <a:ext cx="13843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 smtClean="0"/>
              <a:t>10</a:t>
            </a:r>
            <a:endParaRPr lang="ru-RU" sz="8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860800" y="1979880"/>
            <a:ext cx="1384300" cy="1323439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/>
              <a:t>9</a:t>
            </a:r>
            <a:endParaRPr lang="ru-RU" sz="8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3797300" y="1896752"/>
            <a:ext cx="1384300" cy="1323439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/>
              <a:t>8</a:t>
            </a:r>
            <a:endParaRPr lang="ru-RU" sz="8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896178" y="1896752"/>
            <a:ext cx="1384300" cy="1323439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/>
              <a:t>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797300" y="1896752"/>
            <a:ext cx="1384300" cy="1323439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/>
              <a:t>6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860800" y="1953160"/>
            <a:ext cx="1384300" cy="1323439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/>
              <a:t>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860800" y="1953159"/>
            <a:ext cx="1384300" cy="1323439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/>
              <a:t>4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60800" y="1896752"/>
            <a:ext cx="1384300" cy="1323439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/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860800" y="1953160"/>
            <a:ext cx="1384300" cy="1323439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/>
              <a:t>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96178" y="1953158"/>
            <a:ext cx="1384300" cy="1323439"/>
          </a:xfrm>
          <a:prstGeom prst="rect">
            <a:avLst/>
          </a:prstGeom>
          <a:solidFill>
            <a:schemeClr val="accent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/>
              <a:t>1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ВРЕМЯ</a:t>
            </a:r>
            <a:endParaRPr lang="ru-RU" sz="2400" dirty="0"/>
          </a:p>
        </p:txBody>
      </p:sp>
      <p:pic>
        <p:nvPicPr>
          <p:cNvPr id="20" name="0243-tajmer-1-1105473483_-mz30858zv8688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384300" y="901700"/>
            <a:ext cx="609600" cy="609600"/>
          </a:xfrm>
          <a:prstGeom prst="rect">
            <a:avLst/>
          </a:prstGeom>
        </p:spPr>
      </p:pic>
      <p:pic>
        <p:nvPicPr>
          <p:cNvPr id="21" name="show_time_out_01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10500" y="901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71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3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1839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839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9839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8839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7839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6839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5839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44839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3839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167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audio>
              <p:cMediaNode vol="8000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6" grpId="0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B21AAD2-55C1-4B85-A19F-45891DB3D10E}"/>
              </a:ext>
            </a:extLst>
          </p:cNvPr>
          <p:cNvSpPr txBox="1"/>
          <p:nvPr/>
        </p:nvSpPr>
        <p:spPr>
          <a:xfrm>
            <a:off x="420355" y="804315"/>
            <a:ext cx="83521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/>
              <a:t>Хитиновый покров</a:t>
            </a:r>
            <a:r>
              <a:rPr lang="ru-RU" sz="2000" dirty="0"/>
              <a:t> (или </a:t>
            </a:r>
            <a:r>
              <a:rPr lang="ru-RU" sz="2000" b="1" dirty="0"/>
              <a:t>кутикула</a:t>
            </a:r>
            <a:r>
              <a:rPr lang="ru-RU" sz="2000" dirty="0"/>
              <a:t>) — это сложная многослойная структура, которая выполняет роль </a:t>
            </a:r>
            <a:r>
              <a:rPr lang="ru-RU" sz="2000" b="1" dirty="0"/>
              <a:t>наружного скелета (экзоскелета), </a:t>
            </a:r>
            <a:r>
              <a:rPr lang="ru-RU" sz="2000" dirty="0"/>
              <a:t>к которому изнутри прикрепляются мышцы.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Хитиновый экзоскелет</a:t>
            </a:r>
            <a:endParaRPr lang="ru-RU" sz="2400" dirty="0"/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643C584-E1F6-4E7A-827D-39F8CD789432}"/>
              </a:ext>
            </a:extLst>
          </p:cNvPr>
          <p:cNvSpPr txBox="1"/>
          <p:nvPr/>
        </p:nvSpPr>
        <p:spPr>
          <a:xfrm>
            <a:off x="522515" y="1819977"/>
            <a:ext cx="58581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Состав: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хитин, обеспечивающий прочность и гибкость;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белки, придающие эластичность;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минеральные соли, обеспечивающие дополнительную прочность и твердость (например, у ракообразных);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воскоподобные и липидные вещества, защищающие от потери воды (наземных членистоногих).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AC612814-72AC-49F4-9E63-3B7F65C047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1949" y="2097051"/>
            <a:ext cx="3695851" cy="2585248"/>
          </a:xfrm>
          <a:prstGeom prst="rect">
            <a:avLst/>
          </a:prstGeom>
        </p:spPr>
      </p:pic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0FC664EC-770D-4381-BCC4-F461A31A3B13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847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141514"/>
            <a:ext cx="8675915" cy="830036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b="1" dirty="0"/>
              <a:t>Хитин</a:t>
            </a:r>
            <a:r>
              <a:rPr lang="ru-RU" dirty="0"/>
              <a:t> — это органическое вещество, из которого состоят наружные покровы тела членистоногих. Также он встречается у некоторых моллюсков, губок, водорослей, полипов и даже грибов.</a:t>
            </a:r>
            <a:r>
              <a:rPr lang="ru-RU" sz="2300" dirty="0"/>
              <a:t> 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0369" y="971550"/>
            <a:ext cx="867591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Однако главный минус прочного хитинового покрова — он практически нерастяжим. То есть по мере роста животного покров не может растягиваться, поэтому членистоногие </a:t>
            </a:r>
            <a:r>
              <a:rPr lang="ru-RU" b="1" dirty="0"/>
              <a:t>линяют</a:t>
            </a:r>
            <a:r>
              <a:rPr lang="ru-RU" dirty="0"/>
              <a:t>. </a:t>
            </a:r>
            <a:r>
              <a:rPr lang="ru-RU" b="1" dirty="0" smtClean="0"/>
              <a:t>Линька </a:t>
            </a:r>
            <a:r>
              <a:rPr lang="ru-RU" dirty="0"/>
              <a:t>— это сложный и опасный процесс в жизни любого </a:t>
            </a:r>
            <a:r>
              <a:rPr lang="ru-RU" dirty="0" smtClean="0"/>
              <a:t>членистоногого. Под </a:t>
            </a:r>
            <a:r>
              <a:rPr lang="ru-RU" dirty="0"/>
              <a:t>старым покровом формируется новый, пока еще мягкий и </a:t>
            </a:r>
            <a:r>
              <a:rPr lang="ru-RU" dirty="0" smtClean="0"/>
              <a:t> складчатый. Членистоногое</a:t>
            </a:r>
            <a:r>
              <a:rPr lang="ru-RU" dirty="0"/>
              <a:t> разрывает старый покров и выбирается из него</a:t>
            </a:r>
            <a:r>
              <a:rPr lang="ru-RU" dirty="0" smtClean="0"/>
              <a:t>. Новый </a:t>
            </a:r>
            <a:r>
              <a:rPr lang="ru-RU" dirty="0"/>
              <a:t>покров в течение короткого времени растягивается (за </a:t>
            </a:r>
            <a:r>
              <a:rPr lang="ru-RU" dirty="0" smtClean="0"/>
              <a:t>счет увеличения </a:t>
            </a:r>
            <a:r>
              <a:rPr lang="ru-RU" dirty="0"/>
              <a:t>тела) и быстро затвердевает</a:t>
            </a:r>
            <a:r>
              <a:rPr lang="ru-RU" dirty="0" smtClean="0"/>
              <a:t>. В </a:t>
            </a:r>
            <a:r>
              <a:rPr lang="ru-RU" dirty="0"/>
              <a:t>этот период животное беззащитно и легко может стать добычей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170" name="Picture 2" descr="C:\Users\ДОМ\Downloads\2025-11-25_20-50-3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73" r="2101" b="12791"/>
          <a:stretch/>
        </p:blipFill>
        <p:spPr bwMode="auto">
          <a:xfrm>
            <a:off x="1461407" y="2962275"/>
            <a:ext cx="5853793" cy="2152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63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B21AAD2-55C1-4B85-A19F-45891DB3D10E}"/>
              </a:ext>
            </a:extLst>
          </p:cNvPr>
          <p:cNvSpPr txBox="1"/>
          <p:nvPr/>
        </p:nvSpPr>
        <p:spPr>
          <a:xfrm>
            <a:off x="340806" y="678309"/>
            <a:ext cx="86759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/>
              <a:t>Тело разделено на сегменты (метамеры), которые часто объединяются в отделы (тагмы): голову, грудь и брюшко (у насекомых) или головогрудь и брюшко (у паукообразных и ракообразных).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Сегментированное тело</a:t>
            </a:r>
            <a:endParaRPr lang="ru-RU" sz="2400" dirty="0"/>
          </a:p>
        </p:txBody>
      </p:sp>
      <p:grpSp>
        <p:nvGrpSpPr>
          <p:cNvPr id="39" name="Группа 38">
            <a:extLst>
              <a:ext uri="{FF2B5EF4-FFF2-40B4-BE49-F238E27FC236}">
                <a16:creationId xmlns="" xmlns:a16="http://schemas.microsoft.com/office/drawing/2014/main" id="{02C8B3C2-E52B-4D1A-AD6F-B73357E54DAF}"/>
              </a:ext>
            </a:extLst>
          </p:cNvPr>
          <p:cNvGrpSpPr/>
          <p:nvPr/>
        </p:nvGrpSpPr>
        <p:grpSpPr>
          <a:xfrm>
            <a:off x="217714" y="1759391"/>
            <a:ext cx="8585480" cy="3166395"/>
            <a:chOff x="250371" y="1674051"/>
            <a:chExt cx="8673980" cy="3199035"/>
          </a:xfrm>
        </p:grpSpPr>
        <p:grpSp>
          <p:nvGrpSpPr>
            <p:cNvPr id="29" name="Группа 28">
              <a:extLst>
                <a:ext uri="{FF2B5EF4-FFF2-40B4-BE49-F238E27FC236}">
                  <a16:creationId xmlns="" xmlns:a16="http://schemas.microsoft.com/office/drawing/2014/main" id="{C28F77E8-BB13-4C8E-8F32-4E86D8403C55}"/>
                </a:ext>
              </a:extLst>
            </p:cNvPr>
            <p:cNvGrpSpPr/>
            <p:nvPr/>
          </p:nvGrpSpPr>
          <p:grpSpPr>
            <a:xfrm>
              <a:off x="250371" y="1674051"/>
              <a:ext cx="8673980" cy="3040720"/>
              <a:chOff x="250371" y="1674051"/>
              <a:chExt cx="8673980" cy="3040720"/>
            </a:xfrm>
          </p:grpSpPr>
          <p:grpSp>
            <p:nvGrpSpPr>
              <p:cNvPr id="28" name="Группа 27">
                <a:extLst>
                  <a:ext uri="{FF2B5EF4-FFF2-40B4-BE49-F238E27FC236}">
                    <a16:creationId xmlns="" xmlns:a16="http://schemas.microsoft.com/office/drawing/2014/main" id="{16ED9A46-4CE3-4DB5-9826-D6C8AF93B960}"/>
                  </a:ext>
                </a:extLst>
              </p:cNvPr>
              <p:cNvGrpSpPr/>
              <p:nvPr/>
            </p:nvGrpSpPr>
            <p:grpSpPr>
              <a:xfrm>
                <a:off x="250371" y="1674051"/>
                <a:ext cx="5686787" cy="3040720"/>
                <a:chOff x="250371" y="1674051"/>
                <a:chExt cx="5686787" cy="3040720"/>
              </a:xfrm>
            </p:grpSpPr>
            <p:pic>
              <p:nvPicPr>
                <p:cNvPr id="3" name="Рисунок 2">
                  <a:extLst>
                    <a:ext uri="{FF2B5EF4-FFF2-40B4-BE49-F238E27FC236}">
                      <a16:creationId xmlns="" xmlns:a16="http://schemas.microsoft.com/office/drawing/2014/main" id="{C1FDC0E7-FF56-434B-A360-2869BF6417E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0371" y="1701275"/>
                  <a:ext cx="2847292" cy="2847292"/>
                </a:xfrm>
                <a:prstGeom prst="rect">
                  <a:avLst/>
                </a:prstGeom>
              </p:spPr>
            </p:pic>
            <p:pic>
              <p:nvPicPr>
                <p:cNvPr id="9" name="Рисунок 8">
                  <a:extLst>
                    <a:ext uri="{FF2B5EF4-FFF2-40B4-BE49-F238E27FC236}">
                      <a16:creationId xmlns="" xmlns:a16="http://schemas.microsoft.com/office/drawing/2014/main" id="{8D164FA3-A2CB-45F7-A04B-F651D2ADEAF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2896438" y="1674051"/>
                  <a:ext cx="3040720" cy="3040720"/>
                </a:xfrm>
                <a:prstGeom prst="rect">
                  <a:avLst/>
                </a:prstGeom>
              </p:spPr>
            </p:pic>
            <p:sp>
              <p:nvSpPr>
                <p:cNvPr id="12" name="Правая фигурная скобка 11">
                  <a:extLst>
                    <a:ext uri="{FF2B5EF4-FFF2-40B4-BE49-F238E27FC236}">
                      <a16:creationId xmlns="" xmlns:a16="http://schemas.microsoft.com/office/drawing/2014/main" id="{0608B78C-B080-45D0-9CA3-A28C1F8F512D}"/>
                    </a:ext>
                  </a:extLst>
                </p:cNvPr>
                <p:cNvSpPr/>
                <p:nvPr/>
              </p:nvSpPr>
              <p:spPr>
                <a:xfrm>
                  <a:off x="2110154" y="2291024"/>
                  <a:ext cx="170822" cy="1136378"/>
                </a:xfrm>
                <a:prstGeom prst="rightBrac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" name="Правая фигурная скобка 12">
                  <a:extLst>
                    <a:ext uri="{FF2B5EF4-FFF2-40B4-BE49-F238E27FC236}">
                      <a16:creationId xmlns="" xmlns:a16="http://schemas.microsoft.com/office/drawing/2014/main" id="{8C9CD68D-8CE3-4100-9A23-365D5CCB6B23}"/>
                    </a:ext>
                  </a:extLst>
                </p:cNvPr>
                <p:cNvSpPr/>
                <p:nvPr/>
              </p:nvSpPr>
              <p:spPr>
                <a:xfrm flipH="1">
                  <a:off x="4040276" y="2571750"/>
                  <a:ext cx="100483" cy="754254"/>
                </a:xfrm>
                <a:prstGeom prst="rightBrac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4" name="TextBox 13">
                  <a:extLst>
                    <a:ext uri="{FF2B5EF4-FFF2-40B4-BE49-F238E27FC236}">
                      <a16:creationId xmlns="" xmlns:a16="http://schemas.microsoft.com/office/drawing/2014/main" id="{95F862EF-E3DB-43E7-B13C-B3974C318572}"/>
                    </a:ext>
                  </a:extLst>
                </p:cNvPr>
                <p:cNvSpPr txBox="1"/>
                <p:nvPr/>
              </p:nvSpPr>
              <p:spPr>
                <a:xfrm>
                  <a:off x="2379957" y="2764211"/>
                  <a:ext cx="15219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b="1" dirty="0"/>
                    <a:t>головогрудь</a:t>
                  </a:r>
                </a:p>
              </p:txBody>
            </p:sp>
            <p:sp>
              <p:nvSpPr>
                <p:cNvPr id="15" name="Правая фигурная скобка 14">
                  <a:extLst>
                    <a:ext uri="{FF2B5EF4-FFF2-40B4-BE49-F238E27FC236}">
                      <a16:creationId xmlns="" xmlns:a16="http://schemas.microsoft.com/office/drawing/2014/main" id="{A3214DDD-6627-4C46-8A85-8F65D5EEE1CE}"/>
                    </a:ext>
                  </a:extLst>
                </p:cNvPr>
                <p:cNvSpPr/>
                <p:nvPr/>
              </p:nvSpPr>
              <p:spPr>
                <a:xfrm>
                  <a:off x="2092149" y="3427402"/>
                  <a:ext cx="170822" cy="993873"/>
                </a:xfrm>
                <a:prstGeom prst="rightBrac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" name="Правая фигурная скобка 15">
                  <a:extLst>
                    <a:ext uri="{FF2B5EF4-FFF2-40B4-BE49-F238E27FC236}">
                      <a16:creationId xmlns="" xmlns:a16="http://schemas.microsoft.com/office/drawing/2014/main" id="{12A8386F-CAB2-4C3E-9A13-3713C9957388}"/>
                    </a:ext>
                  </a:extLst>
                </p:cNvPr>
                <p:cNvSpPr/>
                <p:nvPr/>
              </p:nvSpPr>
              <p:spPr>
                <a:xfrm flipH="1">
                  <a:off x="4033325" y="3326004"/>
                  <a:ext cx="100482" cy="754254"/>
                </a:xfrm>
                <a:prstGeom prst="rightBrac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" name="TextBox 16">
                  <a:extLst>
                    <a:ext uri="{FF2B5EF4-FFF2-40B4-BE49-F238E27FC236}">
                      <a16:creationId xmlns="" xmlns:a16="http://schemas.microsoft.com/office/drawing/2014/main" id="{383DB071-E2D2-44ED-BAA8-9786E4A525B6}"/>
                    </a:ext>
                  </a:extLst>
                </p:cNvPr>
                <p:cNvSpPr txBox="1"/>
                <p:nvPr/>
              </p:nvSpPr>
              <p:spPr>
                <a:xfrm>
                  <a:off x="2437636" y="3703131"/>
                  <a:ext cx="15219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b="1" dirty="0"/>
                    <a:t>брюшко</a:t>
                  </a:r>
                </a:p>
              </p:txBody>
            </p:sp>
          </p:grpSp>
          <p:grpSp>
            <p:nvGrpSpPr>
              <p:cNvPr id="27" name="Группа 26">
                <a:extLst>
                  <a:ext uri="{FF2B5EF4-FFF2-40B4-BE49-F238E27FC236}">
                    <a16:creationId xmlns="" xmlns:a16="http://schemas.microsoft.com/office/drawing/2014/main" id="{C76614B8-1B5F-42DA-A516-E18C75E7ABA4}"/>
                  </a:ext>
                </a:extLst>
              </p:cNvPr>
              <p:cNvGrpSpPr/>
              <p:nvPr/>
            </p:nvGrpSpPr>
            <p:grpSpPr>
              <a:xfrm>
                <a:off x="5529857" y="1997788"/>
                <a:ext cx="3394494" cy="2550779"/>
                <a:chOff x="5529857" y="1997788"/>
                <a:chExt cx="3394494" cy="2550779"/>
              </a:xfrm>
            </p:grpSpPr>
            <p:pic>
              <p:nvPicPr>
                <p:cNvPr id="11" name="Рисунок 10">
                  <a:extLst>
                    <a:ext uri="{FF2B5EF4-FFF2-40B4-BE49-F238E27FC236}">
                      <a16:creationId xmlns="" xmlns:a16="http://schemas.microsoft.com/office/drawing/2014/main" id="{16E100C2-77A1-44F7-8A7A-CD29D74610E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10800000">
                  <a:off x="6023739" y="2100105"/>
                  <a:ext cx="2900612" cy="2240816"/>
                </a:xfrm>
                <a:prstGeom prst="rect">
                  <a:avLst/>
                </a:prstGeom>
              </p:spPr>
            </p:pic>
            <p:sp>
              <p:nvSpPr>
                <p:cNvPr id="18" name="TextBox 17">
                  <a:extLst>
                    <a:ext uri="{FF2B5EF4-FFF2-40B4-BE49-F238E27FC236}">
                      <a16:creationId xmlns="" xmlns:a16="http://schemas.microsoft.com/office/drawing/2014/main" id="{80485CE1-3156-4624-955E-7B0DD37EEA93}"/>
                    </a:ext>
                  </a:extLst>
                </p:cNvPr>
                <p:cNvSpPr txBox="1"/>
                <p:nvPr/>
              </p:nvSpPr>
              <p:spPr>
                <a:xfrm>
                  <a:off x="5529857" y="4179235"/>
                  <a:ext cx="15219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b="1" dirty="0"/>
                    <a:t>брюшко</a:t>
                  </a:r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="" xmlns:a16="http://schemas.microsoft.com/office/drawing/2014/main" id="{758D08CA-F98E-4E9D-800D-1D9E67170CD3}"/>
                    </a:ext>
                  </a:extLst>
                </p:cNvPr>
                <p:cNvSpPr txBox="1"/>
                <p:nvPr/>
              </p:nvSpPr>
              <p:spPr>
                <a:xfrm>
                  <a:off x="5692641" y="2634135"/>
                  <a:ext cx="15219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b="1" dirty="0"/>
                    <a:t>грудь</a:t>
                  </a:r>
                </a:p>
              </p:txBody>
            </p:sp>
            <p:sp>
              <p:nvSpPr>
                <p:cNvPr id="20" name="TextBox 19">
                  <a:extLst>
                    <a:ext uri="{FF2B5EF4-FFF2-40B4-BE49-F238E27FC236}">
                      <a16:creationId xmlns="" xmlns:a16="http://schemas.microsoft.com/office/drawing/2014/main" id="{06CE9B08-5F13-4198-AFF0-1151E5E42DC4}"/>
                    </a:ext>
                  </a:extLst>
                </p:cNvPr>
                <p:cNvSpPr txBox="1"/>
                <p:nvPr/>
              </p:nvSpPr>
              <p:spPr>
                <a:xfrm>
                  <a:off x="5692641" y="1997788"/>
                  <a:ext cx="1521994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ru-RU" b="1" dirty="0"/>
                    <a:t>голова</a:t>
                  </a:r>
                </a:p>
              </p:txBody>
            </p:sp>
            <p:cxnSp>
              <p:nvCxnSpPr>
                <p:cNvPr id="22" name="Прямая соединительная линия 21">
                  <a:extLst>
                    <a:ext uri="{FF2B5EF4-FFF2-40B4-BE49-F238E27FC236}">
                      <a16:creationId xmlns="" xmlns:a16="http://schemas.microsoft.com/office/drawing/2014/main" id="{A9AA21D7-57F4-4C45-B6DD-77E2BC3E2475}"/>
                    </a:ext>
                  </a:extLst>
                </p:cNvPr>
                <p:cNvCxnSpPr/>
                <p:nvPr/>
              </p:nvCxnSpPr>
              <p:spPr>
                <a:xfrm>
                  <a:off x="6893169" y="2182454"/>
                  <a:ext cx="452176" cy="389296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" name="Прямая соединительная линия 22">
                  <a:extLst>
                    <a:ext uri="{FF2B5EF4-FFF2-40B4-BE49-F238E27FC236}">
                      <a16:creationId xmlns="" xmlns:a16="http://schemas.microsoft.com/office/drawing/2014/main" id="{E25A47A7-8524-4A31-8138-738A4A609E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807758" y="2836393"/>
                  <a:ext cx="537587" cy="167074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Прямая соединительная линия 24">
                  <a:extLst>
                    <a:ext uri="{FF2B5EF4-FFF2-40B4-BE49-F238E27FC236}">
                      <a16:creationId xmlns="" xmlns:a16="http://schemas.microsoft.com/office/drawing/2014/main" id="{67AF288B-140C-4116-99EE-604F042E2E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6677048" y="3703131"/>
                  <a:ext cx="537587" cy="536881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3" name="Прямоугольник 32">
              <a:extLst>
                <a:ext uri="{FF2B5EF4-FFF2-40B4-BE49-F238E27FC236}">
                  <a16:creationId xmlns="" xmlns:a16="http://schemas.microsoft.com/office/drawing/2014/main" id="{F9EB745A-69C9-4082-9A04-8CAE4D262E4D}"/>
                </a:ext>
              </a:extLst>
            </p:cNvPr>
            <p:cNvSpPr/>
            <p:nvPr/>
          </p:nvSpPr>
          <p:spPr>
            <a:xfrm>
              <a:off x="520330" y="4503754"/>
              <a:ext cx="2213323" cy="36933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>
              <a:extLst>
                <a:ext uri="{FF2B5EF4-FFF2-40B4-BE49-F238E27FC236}">
                  <a16:creationId xmlns="" xmlns:a16="http://schemas.microsoft.com/office/drawing/2014/main" id="{A5563FE3-5223-4E8C-8151-AB8EE7E6F1DE}"/>
                </a:ext>
              </a:extLst>
            </p:cNvPr>
            <p:cNvSpPr/>
            <p:nvPr/>
          </p:nvSpPr>
          <p:spPr>
            <a:xfrm>
              <a:off x="3316534" y="4503754"/>
              <a:ext cx="2213323" cy="36933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Прямоугольник 34">
              <a:extLst>
                <a:ext uri="{FF2B5EF4-FFF2-40B4-BE49-F238E27FC236}">
                  <a16:creationId xmlns="" xmlns:a16="http://schemas.microsoft.com/office/drawing/2014/main" id="{15209C11-C341-43E9-BD87-BD43B691348B}"/>
                </a:ext>
              </a:extLst>
            </p:cNvPr>
            <p:cNvSpPr/>
            <p:nvPr/>
          </p:nvSpPr>
          <p:spPr>
            <a:xfrm>
              <a:off x="6357255" y="4503754"/>
              <a:ext cx="2213323" cy="369332"/>
            </a:xfrm>
            <a:prstGeom prst="rect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TextBox 35">
              <a:extLst>
                <a:ext uri="{FF2B5EF4-FFF2-40B4-BE49-F238E27FC236}">
                  <a16:creationId xmlns="" xmlns:a16="http://schemas.microsoft.com/office/drawing/2014/main" id="{727CBC1D-739C-4A87-9EDE-A470214042EE}"/>
                </a:ext>
              </a:extLst>
            </p:cNvPr>
            <p:cNvSpPr txBox="1"/>
            <p:nvPr/>
          </p:nvSpPr>
          <p:spPr>
            <a:xfrm>
              <a:off x="566429" y="4503754"/>
              <a:ext cx="21006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/>
                <a:t>Ракообразные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="" xmlns:a16="http://schemas.microsoft.com/office/drawing/2014/main" id="{BA360ADD-25DE-439B-ABFD-4D8DFA50FD14}"/>
                </a:ext>
              </a:extLst>
            </p:cNvPr>
            <p:cNvSpPr txBox="1"/>
            <p:nvPr/>
          </p:nvSpPr>
          <p:spPr>
            <a:xfrm>
              <a:off x="3326934" y="4503754"/>
              <a:ext cx="21006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/>
                <a:t>Паукообразные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="" xmlns:a16="http://schemas.microsoft.com/office/drawing/2014/main" id="{956D3BE2-5A0A-4247-990E-5E8699084D9E}"/>
                </a:ext>
              </a:extLst>
            </p:cNvPr>
            <p:cNvSpPr txBox="1"/>
            <p:nvPr/>
          </p:nvSpPr>
          <p:spPr>
            <a:xfrm>
              <a:off x="6357255" y="4502972"/>
              <a:ext cx="210060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/>
                <a:t>Насекомые</a:t>
              </a:r>
            </a:p>
          </p:txBody>
        </p:sp>
      </p:grpSp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D12EACD6-4E95-4965-90BE-93A2B2F44FB9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66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ownloads\slide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24877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381000" y="866774"/>
            <a:ext cx="8467725" cy="2695575"/>
          </a:xfrm>
          <a:prstGeom prst="roundRect">
            <a:avLst/>
          </a:prstGeom>
          <a:effectLst>
            <a:softEdge rad="127000"/>
          </a:effectLst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ДОМ\Downloads\nastolnaya-kniga-lyubitelya-prirody-vinson-braun-4-1620x108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7136" r="36592" b="36277"/>
          <a:stretch/>
        </p:blipFill>
        <p:spPr bwMode="auto">
          <a:xfrm>
            <a:off x="654843" y="614362"/>
            <a:ext cx="1583532" cy="20933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ДОМ\Downloads\2025-11-26_20-42-2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132" y="2749942"/>
            <a:ext cx="1452572" cy="2107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29304" y="999324"/>
            <a:ext cx="527172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>
                <a:latin typeface="Monotype Corsiva" pitchFamily="66" charset="0"/>
              </a:rPr>
              <a:t>«…накопление знаний подобно росту дерева…»</a:t>
            </a:r>
          </a:p>
        </p:txBody>
      </p:sp>
      <p:pic>
        <p:nvPicPr>
          <p:cNvPr id="1029" name="Picture 5" descr="C:\Users\ДОМ\Downloads\education-tree-knowledge-open-book-effective-modern-education-template-design-back-scho_756748-7329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0" r="8124"/>
          <a:stretch/>
        </p:blipFill>
        <p:spPr bwMode="auto">
          <a:xfrm>
            <a:off x="3840240" y="2345184"/>
            <a:ext cx="2608185" cy="204988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35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B21AAD2-55C1-4B85-A19F-45891DB3D10E}"/>
              </a:ext>
            </a:extLst>
          </p:cNvPr>
          <p:cNvSpPr txBox="1"/>
          <p:nvPr/>
        </p:nvSpPr>
        <p:spPr>
          <a:xfrm>
            <a:off x="492369" y="818471"/>
            <a:ext cx="79574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/>
              <a:t>Смешанная полость тела (миксоцель) </a:t>
            </a:r>
            <a:r>
              <a:rPr lang="ru-RU" sz="2200" dirty="0"/>
              <a:t>образуется при слиянии первичной полости тела и зачатков вторичной полости (целома).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Смешанная полость тела</a:t>
            </a:r>
            <a:endParaRPr lang="ru-RU" sz="2400" dirty="0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EEA96076-CA5A-4F5F-B6A5-C8FA856E54AC}"/>
              </a:ext>
            </a:extLst>
          </p:cNvPr>
          <p:cNvSpPr txBox="1"/>
          <p:nvPr/>
        </p:nvSpPr>
        <p:spPr>
          <a:xfrm>
            <a:off x="492369" y="1668026"/>
            <a:ext cx="508762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/>
              <a:t>Функции: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опорная (гидроскелет);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транспортная (гемолимфа транспортирует </a:t>
            </a:r>
            <a:r>
              <a:rPr lang="ru-RU" sz="2000" dirty="0"/>
              <a:t>питательные вещества, газы и продукты обмена);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дыхательная (у мелких членистоногих); защитная (в гемолимфе содержатся клетки, способные бороться с инфекцией).</a:t>
            </a:r>
            <a:endParaRPr lang="ru-RU" dirty="0"/>
          </a:p>
        </p:txBody>
      </p:sp>
      <p:sp>
        <p:nvSpPr>
          <p:cNvPr id="3" name="Овал 2">
            <a:extLst>
              <a:ext uri="{FF2B5EF4-FFF2-40B4-BE49-F238E27FC236}">
                <a16:creationId xmlns="" xmlns:a16="http://schemas.microsoft.com/office/drawing/2014/main" id="{5A8067FF-F753-41DE-AF99-F3EAB07CE068}"/>
              </a:ext>
            </a:extLst>
          </p:cNvPr>
          <p:cNvSpPr/>
          <p:nvPr/>
        </p:nvSpPr>
        <p:spPr>
          <a:xfrm>
            <a:off x="6179738" y="2120202"/>
            <a:ext cx="1949380" cy="1758461"/>
          </a:xfrm>
          <a:prstGeom prst="ellipse">
            <a:avLst/>
          </a:pr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39A1C1D2-11BC-4B17-81CC-534806084656}"/>
              </a:ext>
            </a:extLst>
          </p:cNvPr>
          <p:cNvSpPr/>
          <p:nvPr/>
        </p:nvSpPr>
        <p:spPr>
          <a:xfrm>
            <a:off x="6273031" y="2204357"/>
            <a:ext cx="1762794" cy="1590149"/>
          </a:xfrm>
          <a:prstGeom prst="ellipse">
            <a:avLst/>
          </a:prstGeom>
          <a:solidFill>
            <a:schemeClr val="bg1"/>
          </a:solidFill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="" xmlns:a16="http://schemas.microsoft.com/office/drawing/2014/main" id="{49CD5713-2511-43B4-A120-3454E078A4D3}"/>
              </a:ext>
            </a:extLst>
          </p:cNvPr>
          <p:cNvSpPr/>
          <p:nvPr/>
        </p:nvSpPr>
        <p:spPr>
          <a:xfrm>
            <a:off x="6904093" y="2773613"/>
            <a:ext cx="500670" cy="451635"/>
          </a:xfrm>
          <a:prstGeom prst="ellipse">
            <a:avLst/>
          </a:prstGeom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>
            <a:extLst>
              <a:ext uri="{FF2B5EF4-FFF2-40B4-BE49-F238E27FC236}">
                <a16:creationId xmlns="" xmlns:a16="http://schemas.microsoft.com/office/drawing/2014/main" id="{0ECC3E77-B238-4E6C-8F35-7AA3E89119C9}"/>
              </a:ext>
            </a:extLst>
          </p:cNvPr>
          <p:cNvGrpSpPr/>
          <p:nvPr/>
        </p:nvGrpSpPr>
        <p:grpSpPr>
          <a:xfrm rot="229096">
            <a:off x="6565236" y="2295473"/>
            <a:ext cx="500670" cy="600251"/>
            <a:chOff x="6480799" y="2264816"/>
            <a:chExt cx="663242" cy="761058"/>
          </a:xfrm>
        </p:grpSpPr>
        <p:sp>
          <p:nvSpPr>
            <p:cNvPr id="8" name="Овал 7">
              <a:extLst>
                <a:ext uri="{FF2B5EF4-FFF2-40B4-BE49-F238E27FC236}">
                  <a16:creationId xmlns="" xmlns:a16="http://schemas.microsoft.com/office/drawing/2014/main" id="{70D5DEA4-7343-4B62-BC91-3837CE72AF75}"/>
                </a:ext>
              </a:extLst>
            </p:cNvPr>
            <p:cNvSpPr/>
            <p:nvPr/>
          </p:nvSpPr>
          <p:spPr>
            <a:xfrm rot="20857156">
              <a:off x="6902880" y="2264816"/>
              <a:ext cx="241161" cy="126861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>
              <a:extLst>
                <a:ext uri="{FF2B5EF4-FFF2-40B4-BE49-F238E27FC236}">
                  <a16:creationId xmlns="" xmlns:a16="http://schemas.microsoft.com/office/drawing/2014/main" id="{B93F2A2C-B80A-4B40-BFF9-C6CE3AFE53DF}"/>
                </a:ext>
              </a:extLst>
            </p:cNvPr>
            <p:cNvSpPr/>
            <p:nvPr/>
          </p:nvSpPr>
          <p:spPr>
            <a:xfrm rot="20095607">
              <a:off x="6638533" y="2373369"/>
              <a:ext cx="241161" cy="126861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>
              <a:extLst>
                <a:ext uri="{FF2B5EF4-FFF2-40B4-BE49-F238E27FC236}">
                  <a16:creationId xmlns="" xmlns:a16="http://schemas.microsoft.com/office/drawing/2014/main" id="{8DB34386-A858-4546-91C4-39240F1EC101}"/>
                </a:ext>
              </a:extLst>
            </p:cNvPr>
            <p:cNvSpPr/>
            <p:nvPr/>
          </p:nvSpPr>
          <p:spPr>
            <a:xfrm rot="18528243">
              <a:off x="6423649" y="2570913"/>
              <a:ext cx="241161" cy="126861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Овал 23">
              <a:extLst>
                <a:ext uri="{FF2B5EF4-FFF2-40B4-BE49-F238E27FC236}">
                  <a16:creationId xmlns="" xmlns:a16="http://schemas.microsoft.com/office/drawing/2014/main" id="{8FE84711-8964-4985-9473-C1FBC927EBAB}"/>
                </a:ext>
              </a:extLst>
            </p:cNvPr>
            <p:cNvSpPr/>
            <p:nvPr/>
          </p:nvSpPr>
          <p:spPr>
            <a:xfrm rot="18528243">
              <a:off x="6746418" y="2841863"/>
              <a:ext cx="241161" cy="126861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762F5C2D-44AC-4298-A8B8-CD830F546ADB}"/>
              </a:ext>
            </a:extLst>
          </p:cNvPr>
          <p:cNvGrpSpPr/>
          <p:nvPr/>
        </p:nvGrpSpPr>
        <p:grpSpPr>
          <a:xfrm rot="21285654" flipH="1">
            <a:off x="7189289" y="2268539"/>
            <a:ext cx="521051" cy="571582"/>
            <a:chOff x="6480799" y="2264816"/>
            <a:chExt cx="663242" cy="837367"/>
          </a:xfrm>
        </p:grpSpPr>
        <p:sp>
          <p:nvSpPr>
            <p:cNvPr id="13" name="Овал 12">
              <a:extLst>
                <a:ext uri="{FF2B5EF4-FFF2-40B4-BE49-F238E27FC236}">
                  <a16:creationId xmlns="" xmlns:a16="http://schemas.microsoft.com/office/drawing/2014/main" id="{443D1FC1-47F9-4A5B-815A-471F50F00B36}"/>
                </a:ext>
              </a:extLst>
            </p:cNvPr>
            <p:cNvSpPr/>
            <p:nvPr/>
          </p:nvSpPr>
          <p:spPr>
            <a:xfrm rot="20857156">
              <a:off x="6902880" y="2264816"/>
              <a:ext cx="241161" cy="126861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>
              <a:extLst>
                <a:ext uri="{FF2B5EF4-FFF2-40B4-BE49-F238E27FC236}">
                  <a16:creationId xmlns="" xmlns:a16="http://schemas.microsoft.com/office/drawing/2014/main" id="{B90AC5E2-60AC-44EC-B783-D80072D061D1}"/>
                </a:ext>
              </a:extLst>
            </p:cNvPr>
            <p:cNvSpPr/>
            <p:nvPr/>
          </p:nvSpPr>
          <p:spPr>
            <a:xfrm rot="20095607">
              <a:off x="6638533" y="2373369"/>
              <a:ext cx="241161" cy="126861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>
              <a:extLst>
                <a:ext uri="{FF2B5EF4-FFF2-40B4-BE49-F238E27FC236}">
                  <a16:creationId xmlns="" xmlns:a16="http://schemas.microsoft.com/office/drawing/2014/main" id="{7CD41714-CA66-4630-8FD0-02BA68CCD55E}"/>
                </a:ext>
              </a:extLst>
            </p:cNvPr>
            <p:cNvSpPr/>
            <p:nvPr/>
          </p:nvSpPr>
          <p:spPr>
            <a:xfrm rot="18528243">
              <a:off x="6423649" y="2570913"/>
              <a:ext cx="241161" cy="126861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>
              <a:extLst>
                <a:ext uri="{FF2B5EF4-FFF2-40B4-BE49-F238E27FC236}">
                  <a16:creationId xmlns="" xmlns:a16="http://schemas.microsoft.com/office/drawing/2014/main" id="{E365FE9A-3674-4E9C-859F-D898C8228B18}"/>
                </a:ext>
              </a:extLst>
            </p:cNvPr>
            <p:cNvSpPr/>
            <p:nvPr/>
          </p:nvSpPr>
          <p:spPr>
            <a:xfrm rot="18528243">
              <a:off x="6762620" y="2918172"/>
              <a:ext cx="241161" cy="126862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6" name="Группа 15">
            <a:extLst>
              <a:ext uri="{FF2B5EF4-FFF2-40B4-BE49-F238E27FC236}">
                <a16:creationId xmlns="" xmlns:a16="http://schemas.microsoft.com/office/drawing/2014/main" id="{31D20056-6871-465E-A034-BE42C8F7C97F}"/>
              </a:ext>
            </a:extLst>
          </p:cNvPr>
          <p:cNvGrpSpPr/>
          <p:nvPr/>
        </p:nvGrpSpPr>
        <p:grpSpPr>
          <a:xfrm rot="14157063">
            <a:off x="6607557" y="3228995"/>
            <a:ext cx="458476" cy="426128"/>
            <a:chOff x="6631801" y="2264816"/>
            <a:chExt cx="607347" cy="540289"/>
          </a:xfrm>
        </p:grpSpPr>
        <p:sp>
          <p:nvSpPr>
            <p:cNvPr id="17" name="Овал 16">
              <a:extLst>
                <a:ext uri="{FF2B5EF4-FFF2-40B4-BE49-F238E27FC236}">
                  <a16:creationId xmlns="" xmlns:a16="http://schemas.microsoft.com/office/drawing/2014/main" id="{42CA6EB8-5C61-4B8D-932F-56F22CCD309C}"/>
                </a:ext>
              </a:extLst>
            </p:cNvPr>
            <p:cNvSpPr/>
            <p:nvPr/>
          </p:nvSpPr>
          <p:spPr>
            <a:xfrm rot="20857156">
              <a:off x="6902880" y="2264816"/>
              <a:ext cx="241161" cy="126861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>
              <a:extLst>
                <a:ext uri="{FF2B5EF4-FFF2-40B4-BE49-F238E27FC236}">
                  <a16:creationId xmlns="" xmlns:a16="http://schemas.microsoft.com/office/drawing/2014/main" id="{1EE49160-42DB-429E-941F-2E284EB325E3}"/>
                </a:ext>
              </a:extLst>
            </p:cNvPr>
            <p:cNvSpPr/>
            <p:nvPr/>
          </p:nvSpPr>
          <p:spPr>
            <a:xfrm rot="20095607">
              <a:off x="6638533" y="2373369"/>
              <a:ext cx="241161" cy="126861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Овал 18">
              <a:extLst>
                <a:ext uri="{FF2B5EF4-FFF2-40B4-BE49-F238E27FC236}">
                  <a16:creationId xmlns="" xmlns:a16="http://schemas.microsoft.com/office/drawing/2014/main" id="{941EFF26-515A-4DB4-A885-D4CA1F03A11B}"/>
                </a:ext>
              </a:extLst>
            </p:cNvPr>
            <p:cNvSpPr/>
            <p:nvPr/>
          </p:nvSpPr>
          <p:spPr>
            <a:xfrm rot="2042937">
              <a:off x="6631801" y="2666044"/>
              <a:ext cx="225831" cy="139061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6" name="Овал 25">
              <a:extLst>
                <a:ext uri="{FF2B5EF4-FFF2-40B4-BE49-F238E27FC236}">
                  <a16:creationId xmlns="" xmlns:a16="http://schemas.microsoft.com/office/drawing/2014/main" id="{4A0EF86C-BF39-491B-ABFE-47AFFB415E1E}"/>
                </a:ext>
              </a:extLst>
            </p:cNvPr>
            <p:cNvSpPr/>
            <p:nvPr/>
          </p:nvSpPr>
          <p:spPr>
            <a:xfrm rot="20857156">
              <a:off x="6997987" y="2672512"/>
              <a:ext cx="241161" cy="126861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>
            <a:extLst>
              <a:ext uri="{FF2B5EF4-FFF2-40B4-BE49-F238E27FC236}">
                <a16:creationId xmlns="" xmlns:a16="http://schemas.microsoft.com/office/drawing/2014/main" id="{7DC98FDB-C81B-433A-8CE6-66D1F25ECABE}"/>
              </a:ext>
            </a:extLst>
          </p:cNvPr>
          <p:cNvGrpSpPr/>
          <p:nvPr/>
        </p:nvGrpSpPr>
        <p:grpSpPr>
          <a:xfrm rot="7248623" flipH="1">
            <a:off x="7264400" y="3208987"/>
            <a:ext cx="476813" cy="423226"/>
            <a:chOff x="6550116" y="2264816"/>
            <a:chExt cx="606931" cy="620025"/>
          </a:xfrm>
        </p:grpSpPr>
        <p:sp>
          <p:nvSpPr>
            <p:cNvPr id="21" name="Овал 20">
              <a:extLst>
                <a:ext uri="{FF2B5EF4-FFF2-40B4-BE49-F238E27FC236}">
                  <a16:creationId xmlns="" xmlns:a16="http://schemas.microsoft.com/office/drawing/2014/main" id="{671D08BA-ABCB-4867-9FBE-1C074FC2B829}"/>
                </a:ext>
              </a:extLst>
            </p:cNvPr>
            <p:cNvSpPr/>
            <p:nvPr/>
          </p:nvSpPr>
          <p:spPr>
            <a:xfrm rot="20857156">
              <a:off x="6902880" y="2264816"/>
              <a:ext cx="241161" cy="126861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Овал 21">
              <a:extLst>
                <a:ext uri="{FF2B5EF4-FFF2-40B4-BE49-F238E27FC236}">
                  <a16:creationId xmlns="" xmlns:a16="http://schemas.microsoft.com/office/drawing/2014/main" id="{CABD8F2A-68F8-4A6C-AA8D-9252DD776C55}"/>
                </a:ext>
              </a:extLst>
            </p:cNvPr>
            <p:cNvSpPr/>
            <p:nvPr/>
          </p:nvSpPr>
          <p:spPr>
            <a:xfrm rot="20095607">
              <a:off x="6638533" y="2373369"/>
              <a:ext cx="241161" cy="126861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Овал 22">
              <a:extLst>
                <a:ext uri="{FF2B5EF4-FFF2-40B4-BE49-F238E27FC236}">
                  <a16:creationId xmlns="" xmlns:a16="http://schemas.microsoft.com/office/drawing/2014/main" id="{EECF45B5-31D3-4027-A05D-8578D17DD171}"/>
                </a:ext>
              </a:extLst>
            </p:cNvPr>
            <p:cNvSpPr/>
            <p:nvPr/>
          </p:nvSpPr>
          <p:spPr>
            <a:xfrm rot="12435415">
              <a:off x="6550116" y="2738833"/>
              <a:ext cx="209537" cy="146008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27" name="Овал 26">
              <a:extLst>
                <a:ext uri="{FF2B5EF4-FFF2-40B4-BE49-F238E27FC236}">
                  <a16:creationId xmlns="" xmlns:a16="http://schemas.microsoft.com/office/drawing/2014/main" id="{FE7BF637-EBEA-4200-AD10-B09B5194A675}"/>
                </a:ext>
              </a:extLst>
            </p:cNvPr>
            <p:cNvSpPr/>
            <p:nvPr/>
          </p:nvSpPr>
          <p:spPr>
            <a:xfrm rot="20095607">
              <a:off x="6915886" y="2725460"/>
              <a:ext cx="241161" cy="126861"/>
            </a:xfrm>
            <a:prstGeom prst="ellipse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29" name="Прямая соединительная линия 28">
            <a:extLst>
              <a:ext uri="{FF2B5EF4-FFF2-40B4-BE49-F238E27FC236}">
                <a16:creationId xmlns="" xmlns:a16="http://schemas.microsoft.com/office/drawing/2014/main" id="{936AB2F0-8F61-4CC4-857A-8FD9996917C7}"/>
              </a:ext>
            </a:extLst>
          </p:cNvPr>
          <p:cNvCxnSpPr/>
          <p:nvPr/>
        </p:nvCxnSpPr>
        <p:spPr>
          <a:xfrm flipV="1">
            <a:off x="7715724" y="1999622"/>
            <a:ext cx="182280" cy="27362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7C3F6091-900E-41F9-ADC8-9F7C5471015B}"/>
              </a:ext>
            </a:extLst>
          </p:cNvPr>
          <p:cNvSpPr txBox="1"/>
          <p:nvPr/>
        </p:nvSpPr>
        <p:spPr>
          <a:xfrm>
            <a:off x="7436495" y="1666607"/>
            <a:ext cx="137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кутикула</a:t>
            </a: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="" xmlns:a16="http://schemas.microsoft.com/office/drawing/2014/main" id="{AA7D78C4-3105-4D7F-8B06-43E1F9D74054}"/>
              </a:ext>
            </a:extLst>
          </p:cNvPr>
          <p:cNvCxnSpPr>
            <a:cxnSpLocks/>
          </p:cNvCxnSpPr>
          <p:nvPr/>
        </p:nvCxnSpPr>
        <p:spPr>
          <a:xfrm flipH="1" flipV="1">
            <a:off x="7241987" y="3637117"/>
            <a:ext cx="564877" cy="2896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="" xmlns:a16="http://schemas.microsoft.com/office/drawing/2014/main" id="{B08E2670-CE8F-4FA9-9040-6579203B7FF3}"/>
              </a:ext>
            </a:extLst>
          </p:cNvPr>
          <p:cNvSpPr txBox="1"/>
          <p:nvPr/>
        </p:nvSpPr>
        <p:spPr>
          <a:xfrm>
            <a:off x="7338743" y="3906545"/>
            <a:ext cx="14120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миксоцель</a:t>
            </a:r>
          </a:p>
        </p:txBody>
      </p:sp>
      <p:cxnSp>
        <p:nvCxnSpPr>
          <p:cNvPr id="36" name="Прямая соединительная линия 35">
            <a:extLst>
              <a:ext uri="{FF2B5EF4-FFF2-40B4-BE49-F238E27FC236}">
                <a16:creationId xmlns="" xmlns:a16="http://schemas.microsoft.com/office/drawing/2014/main" id="{830A1849-7EED-4CF8-9ED0-B0DAF1651604}"/>
              </a:ext>
            </a:extLst>
          </p:cNvPr>
          <p:cNvCxnSpPr>
            <a:cxnSpLocks/>
          </p:cNvCxnSpPr>
          <p:nvPr/>
        </p:nvCxnSpPr>
        <p:spPr>
          <a:xfrm flipH="1" flipV="1">
            <a:off x="7247251" y="3636535"/>
            <a:ext cx="564877" cy="2896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="" xmlns:a16="http://schemas.microsoft.com/office/drawing/2014/main" id="{78BB5552-A7E0-467F-89C4-91CC3C4BCE52}"/>
              </a:ext>
            </a:extLst>
          </p:cNvPr>
          <p:cNvCxnSpPr>
            <a:cxnSpLocks/>
          </p:cNvCxnSpPr>
          <p:nvPr/>
        </p:nvCxnSpPr>
        <p:spPr>
          <a:xfrm flipH="1" flipV="1">
            <a:off x="6281290" y="2176475"/>
            <a:ext cx="684007" cy="68582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="" xmlns:a16="http://schemas.microsoft.com/office/drawing/2014/main" id="{F171A7A3-E662-4279-B72E-051898013896}"/>
              </a:ext>
            </a:extLst>
          </p:cNvPr>
          <p:cNvSpPr txBox="1"/>
          <p:nvPr/>
        </p:nvSpPr>
        <p:spPr>
          <a:xfrm>
            <a:off x="5588365" y="1789250"/>
            <a:ext cx="1375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кишечник</a:t>
            </a:r>
          </a:p>
        </p:txBody>
      </p:sp>
      <p:sp>
        <p:nvSpPr>
          <p:cNvPr id="41" name="Прямоугольник 40">
            <a:extLst>
              <a:ext uri="{FF2B5EF4-FFF2-40B4-BE49-F238E27FC236}">
                <a16:creationId xmlns="" xmlns:a16="http://schemas.microsoft.com/office/drawing/2014/main" id="{104302B8-0A0F-4A9E-ABCD-1264E8967359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4041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B21AAD2-55C1-4B85-A19F-45891DB3D10E}"/>
              </a:ext>
            </a:extLst>
          </p:cNvPr>
          <p:cNvSpPr txBox="1"/>
          <p:nvPr/>
        </p:nvSpPr>
        <p:spPr>
          <a:xfrm>
            <a:off x="352165" y="1386405"/>
            <a:ext cx="53810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Водные формы (раки, крабы) дышат </a:t>
            </a:r>
            <a:r>
              <a:rPr lang="ru-RU" sz="2000" b="1" dirty="0"/>
              <a:t>жабрами</a:t>
            </a:r>
            <a:r>
              <a:rPr lang="ru-RU" sz="2000" dirty="0"/>
              <a:t>, а наземные — </a:t>
            </a:r>
            <a:r>
              <a:rPr lang="ru-RU" sz="2000" b="1" dirty="0"/>
              <a:t>трахеями</a:t>
            </a:r>
            <a:r>
              <a:rPr lang="ru-RU" sz="2000" dirty="0"/>
              <a:t> (насекомые, многоножки) или </a:t>
            </a:r>
            <a:r>
              <a:rPr lang="ru-RU" sz="2000" b="1" dirty="0"/>
              <a:t>лёгочными мешками</a:t>
            </a:r>
            <a:r>
              <a:rPr lang="ru-RU" sz="2000" dirty="0"/>
              <a:t> (пауки, скорпионы). Эти органы обеспечивают газообмен между организмом и окружающей средой.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Органы дыхания</a:t>
            </a:r>
            <a:endParaRPr lang="ru-RU" sz="2400" dirty="0"/>
          </a:p>
        </p:txBody>
      </p:sp>
      <p:grpSp>
        <p:nvGrpSpPr>
          <p:cNvPr id="10" name="Группа 9">
            <a:extLst>
              <a:ext uri="{FF2B5EF4-FFF2-40B4-BE49-F238E27FC236}">
                <a16:creationId xmlns="" xmlns:a16="http://schemas.microsoft.com/office/drawing/2014/main" id="{67E40957-7005-448F-AB58-28428E305B55}"/>
              </a:ext>
            </a:extLst>
          </p:cNvPr>
          <p:cNvGrpSpPr/>
          <p:nvPr/>
        </p:nvGrpSpPr>
        <p:grpSpPr>
          <a:xfrm>
            <a:off x="1771470" y="2930874"/>
            <a:ext cx="3555898" cy="2049266"/>
            <a:chOff x="4167043" y="2032223"/>
            <a:chExt cx="4554879" cy="2574694"/>
          </a:xfrm>
        </p:grpSpPr>
        <p:pic>
          <p:nvPicPr>
            <p:cNvPr id="3" name="Рисунок 2">
              <a:extLst>
                <a:ext uri="{FF2B5EF4-FFF2-40B4-BE49-F238E27FC236}">
                  <a16:creationId xmlns="" xmlns:a16="http://schemas.microsoft.com/office/drawing/2014/main" id="{2ABFE5F4-4145-49FF-BD41-55845A8BF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67043" y="2032223"/>
              <a:ext cx="4291156" cy="2574694"/>
            </a:xfrm>
            <a:prstGeom prst="rect">
              <a:avLst/>
            </a:prstGeom>
          </p:spPr>
        </p:pic>
        <p:cxnSp>
          <p:nvCxnSpPr>
            <p:cNvPr id="7" name="Прямая соединительная линия 6">
              <a:extLst>
                <a:ext uri="{FF2B5EF4-FFF2-40B4-BE49-F238E27FC236}">
                  <a16:creationId xmlns="" xmlns:a16="http://schemas.microsoft.com/office/drawing/2014/main" id="{025C7246-2C64-4F6A-BFF4-D64A782336A9}"/>
                </a:ext>
              </a:extLst>
            </p:cNvPr>
            <p:cNvCxnSpPr>
              <a:cxnSpLocks/>
            </p:cNvCxnSpPr>
            <p:nvPr/>
          </p:nvCxnSpPr>
          <p:spPr>
            <a:xfrm>
              <a:off x="7141007" y="3701585"/>
              <a:ext cx="453585" cy="305139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4AD5564F-BE11-46CC-951D-2911A5248011}"/>
                </a:ext>
              </a:extLst>
            </p:cNvPr>
            <p:cNvSpPr txBox="1"/>
            <p:nvPr/>
          </p:nvSpPr>
          <p:spPr>
            <a:xfrm>
              <a:off x="7405557" y="3924092"/>
              <a:ext cx="1316365" cy="446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/>
                <a:t>трахеи</a:t>
              </a:r>
            </a:p>
          </p:txBody>
        </p:sp>
        <p:cxnSp>
          <p:nvCxnSpPr>
            <p:cNvPr id="11" name="Прямая соединительная линия 10">
              <a:extLst>
                <a:ext uri="{FF2B5EF4-FFF2-40B4-BE49-F238E27FC236}">
                  <a16:creationId xmlns="" xmlns:a16="http://schemas.microsoft.com/office/drawing/2014/main" id="{BDD7DB27-3DED-4BB6-9316-CADD6272735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253509" y="3492003"/>
              <a:ext cx="278996" cy="36215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="" xmlns:a16="http://schemas.microsoft.com/office/drawing/2014/main" id="{CF89C2FF-1989-4F30-89C2-E650CC6B5E6C}"/>
                </a:ext>
              </a:extLst>
            </p:cNvPr>
            <p:cNvSpPr txBox="1"/>
            <p:nvPr/>
          </p:nvSpPr>
          <p:spPr>
            <a:xfrm>
              <a:off x="5261171" y="3756617"/>
              <a:ext cx="1727213" cy="8120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/>
                <a:t>легочный мешок</a:t>
              </a:r>
            </a:p>
          </p:txBody>
        </p:sp>
      </p:grpSp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3295BCB7-9172-4152-9A74-55B446D60A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4411" y="3066069"/>
            <a:ext cx="3483480" cy="2049266"/>
          </a:xfrm>
          <a:prstGeom prst="rect">
            <a:avLst/>
          </a:prstGeom>
        </p:spPr>
      </p:pic>
      <p:cxnSp>
        <p:nvCxnSpPr>
          <p:cNvPr id="20" name="Прямая соединительная линия 19">
            <a:extLst>
              <a:ext uri="{FF2B5EF4-FFF2-40B4-BE49-F238E27FC236}">
                <a16:creationId xmlns="" xmlns:a16="http://schemas.microsoft.com/office/drawing/2014/main" id="{1F95C25A-DF17-4583-B204-4C352984774D}"/>
              </a:ext>
            </a:extLst>
          </p:cNvPr>
          <p:cNvCxnSpPr>
            <a:cxnSpLocks/>
          </p:cNvCxnSpPr>
          <p:nvPr/>
        </p:nvCxnSpPr>
        <p:spPr>
          <a:xfrm flipV="1">
            <a:off x="7397138" y="3534072"/>
            <a:ext cx="332793" cy="41600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C4B1BFC1-59FD-4F8D-8669-8419B2E19F22}"/>
              </a:ext>
            </a:extLst>
          </p:cNvPr>
          <p:cNvSpPr txBox="1"/>
          <p:nvPr/>
        </p:nvSpPr>
        <p:spPr>
          <a:xfrm>
            <a:off x="7439308" y="3180648"/>
            <a:ext cx="1119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жабры</a:t>
            </a:r>
          </a:p>
        </p:txBody>
      </p:sp>
      <p:grpSp>
        <p:nvGrpSpPr>
          <p:cNvPr id="41" name="Группа 40">
            <a:extLst>
              <a:ext uri="{FF2B5EF4-FFF2-40B4-BE49-F238E27FC236}">
                <a16:creationId xmlns="" xmlns:a16="http://schemas.microsoft.com/office/drawing/2014/main" id="{BEBC977E-B816-419C-A184-5AB0DD98D7EE}"/>
              </a:ext>
            </a:extLst>
          </p:cNvPr>
          <p:cNvGrpSpPr/>
          <p:nvPr/>
        </p:nvGrpSpPr>
        <p:grpSpPr>
          <a:xfrm>
            <a:off x="5648498" y="1260798"/>
            <a:ext cx="3818069" cy="1996327"/>
            <a:chOff x="855904" y="3136481"/>
            <a:chExt cx="3818069" cy="1996327"/>
          </a:xfrm>
        </p:grpSpPr>
        <p:pic>
          <p:nvPicPr>
            <p:cNvPr id="27" name="Рисунок 26">
              <a:extLst>
                <a:ext uri="{FF2B5EF4-FFF2-40B4-BE49-F238E27FC236}">
                  <a16:creationId xmlns="" xmlns:a16="http://schemas.microsoft.com/office/drawing/2014/main" id="{1DCC84E7-4C46-4451-BE9F-6C1A4B86E13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55904" y="3136481"/>
              <a:ext cx="2639771" cy="1996327"/>
            </a:xfrm>
            <a:prstGeom prst="rect">
              <a:avLst/>
            </a:prstGeom>
          </p:spPr>
        </p:pic>
        <p:cxnSp>
          <p:nvCxnSpPr>
            <p:cNvPr id="28" name="Прямая соединительная линия 27">
              <a:extLst>
                <a:ext uri="{FF2B5EF4-FFF2-40B4-BE49-F238E27FC236}">
                  <a16:creationId xmlns="" xmlns:a16="http://schemas.microsoft.com/office/drawing/2014/main" id="{2917CA8A-426E-4155-B4FF-4C298E178E4F}"/>
                </a:ext>
              </a:extLst>
            </p:cNvPr>
            <p:cNvCxnSpPr>
              <a:cxnSpLocks/>
            </p:cNvCxnSpPr>
            <p:nvPr/>
          </p:nvCxnSpPr>
          <p:spPr>
            <a:xfrm>
              <a:off x="2911969" y="3981308"/>
              <a:ext cx="609359" cy="34102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>
              <a:extLst>
                <a:ext uri="{FF2B5EF4-FFF2-40B4-BE49-F238E27FC236}">
                  <a16:creationId xmlns="" xmlns:a16="http://schemas.microsoft.com/office/drawing/2014/main" id="{A3998A1E-8D96-4A80-8E04-12781AEDDE50}"/>
                </a:ext>
              </a:extLst>
            </p:cNvPr>
            <p:cNvCxnSpPr>
              <a:cxnSpLocks/>
            </p:cNvCxnSpPr>
            <p:nvPr/>
          </p:nvCxnSpPr>
          <p:spPr>
            <a:xfrm>
              <a:off x="2736057" y="4015624"/>
              <a:ext cx="735059" cy="27839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="" xmlns:a16="http://schemas.microsoft.com/office/drawing/2014/main" id="{BB9D259E-45D5-4760-863B-FD42C085D20A}"/>
                </a:ext>
              </a:extLst>
            </p:cNvPr>
            <p:cNvSpPr txBox="1"/>
            <p:nvPr/>
          </p:nvSpPr>
          <p:spPr>
            <a:xfrm>
              <a:off x="3216648" y="4294022"/>
              <a:ext cx="14573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/>
                <a:t>трахеи</a:t>
              </a:r>
            </a:p>
          </p:txBody>
        </p:sp>
      </p:grp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98DB7D08-7E1B-42A6-81D5-7960F00B0096}"/>
              </a:ext>
            </a:extLst>
          </p:cNvPr>
          <p:cNvSpPr txBox="1"/>
          <p:nvPr/>
        </p:nvSpPr>
        <p:spPr>
          <a:xfrm>
            <a:off x="336096" y="794694"/>
            <a:ext cx="86738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Органы дыхания членистоногих разнообразны и зависят от среды обитания. 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="" xmlns:a16="http://schemas.microsoft.com/office/drawing/2014/main" id="{EF471C2B-A23B-45EA-AF63-EB0168FDB1FB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033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B21AAD2-55C1-4B85-A19F-45891DB3D10E}"/>
              </a:ext>
            </a:extLst>
          </p:cNvPr>
          <p:cNvSpPr txBox="1"/>
          <p:nvPr/>
        </p:nvSpPr>
        <p:spPr>
          <a:xfrm>
            <a:off x="518746" y="819360"/>
            <a:ext cx="79574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/>
              <a:t>Кровеносная система незамкнутая.</a:t>
            </a:r>
            <a:r>
              <a:rPr lang="ru-RU" sz="2200" dirty="0"/>
              <a:t> Есть сердце, расположенное на спинной стороне, гемолимфа вытекает из сосудов в полость тела и омывает внутренние органы, после чего возвращается в сердце.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Кровеносная система</a:t>
            </a:r>
            <a:endParaRPr lang="ru-RU" sz="24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93D60C94-C6BB-4208-933C-E49E25619578}"/>
              </a:ext>
            </a:extLst>
          </p:cNvPr>
          <p:cNvSpPr txBox="1"/>
          <p:nvPr/>
        </p:nvSpPr>
        <p:spPr>
          <a:xfrm>
            <a:off x="518746" y="2307507"/>
            <a:ext cx="41235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/>
              <a:t>Гемолимфа</a:t>
            </a:r>
            <a:r>
              <a:rPr lang="ru-RU" sz="2200" dirty="0"/>
              <a:t> — бесцветная или зеленоватая жидкость, выполняющая функции крови и полостной жидкости.</a:t>
            </a:r>
          </a:p>
        </p:txBody>
      </p:sp>
      <p:grpSp>
        <p:nvGrpSpPr>
          <p:cNvPr id="10" name="Группа 9">
            <a:extLst>
              <a:ext uri="{FF2B5EF4-FFF2-40B4-BE49-F238E27FC236}">
                <a16:creationId xmlns="" xmlns:a16="http://schemas.microsoft.com/office/drawing/2014/main" id="{67E40957-7005-448F-AB58-28428E305B55}"/>
              </a:ext>
            </a:extLst>
          </p:cNvPr>
          <p:cNvGrpSpPr/>
          <p:nvPr/>
        </p:nvGrpSpPr>
        <p:grpSpPr>
          <a:xfrm>
            <a:off x="4195606" y="2087378"/>
            <a:ext cx="4730680" cy="2838408"/>
            <a:chOff x="4139921" y="2015951"/>
            <a:chExt cx="4318278" cy="2590967"/>
          </a:xfrm>
        </p:grpSpPr>
        <p:pic>
          <p:nvPicPr>
            <p:cNvPr id="3" name="Рисунок 2">
              <a:extLst>
                <a:ext uri="{FF2B5EF4-FFF2-40B4-BE49-F238E27FC236}">
                  <a16:creationId xmlns="" xmlns:a16="http://schemas.microsoft.com/office/drawing/2014/main" id="{2ABFE5F4-4145-49FF-BD41-55845A8BF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139921" y="2015951"/>
              <a:ext cx="4318278" cy="2590967"/>
            </a:xfrm>
            <a:prstGeom prst="rect">
              <a:avLst/>
            </a:prstGeom>
          </p:spPr>
        </p:pic>
        <p:cxnSp>
          <p:nvCxnSpPr>
            <p:cNvPr id="7" name="Прямая соединительная линия 6">
              <a:extLst>
                <a:ext uri="{FF2B5EF4-FFF2-40B4-BE49-F238E27FC236}">
                  <a16:creationId xmlns="" xmlns:a16="http://schemas.microsoft.com/office/drawing/2014/main" id="{025C7246-2C64-4F6A-BFF4-D64A782336A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30986" y="2401556"/>
              <a:ext cx="453585" cy="62120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="" xmlns:a16="http://schemas.microsoft.com/office/drawing/2014/main" id="{4AD5564F-BE11-46CC-951D-2911A5248011}"/>
                </a:ext>
              </a:extLst>
            </p:cNvPr>
            <p:cNvSpPr txBox="1"/>
            <p:nvPr/>
          </p:nvSpPr>
          <p:spPr>
            <a:xfrm>
              <a:off x="6806501" y="2032224"/>
              <a:ext cx="10148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/>
                <a:t>сердце</a:t>
              </a:r>
            </a:p>
          </p:txBody>
        </p:sp>
      </p:grp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C771DFC1-A9E7-4B70-8DED-A57359582F02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674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Выделительная система</a:t>
            </a:r>
            <a:endParaRPr lang="ru-RU" sz="2400" dirty="0"/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98DB7D08-7E1B-42A6-81D5-7960F00B0096}"/>
              </a:ext>
            </a:extLst>
          </p:cNvPr>
          <p:cNvSpPr txBox="1"/>
          <p:nvPr/>
        </p:nvSpPr>
        <p:spPr>
          <a:xfrm>
            <a:off x="336094" y="794694"/>
            <a:ext cx="842982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Выделительная система у разных групп членистоногих представлена разными органами: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Ракообразные – </a:t>
            </a:r>
            <a:r>
              <a:rPr lang="ru-RU" sz="2000" b="1" dirty="0"/>
              <a:t>зелёные железы</a:t>
            </a:r>
            <a:r>
              <a:rPr lang="ru-RU" sz="2000" dirty="0"/>
              <a:t> </a:t>
            </a:r>
            <a:r>
              <a:rPr lang="ru-RU" sz="2000" dirty="0" smtClean="0"/>
              <a:t>(почки), </a:t>
            </a:r>
            <a:r>
              <a:rPr lang="ru-RU" sz="2000" dirty="0"/>
              <a:t>расположенные в передней части головогруди.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Паукообразные и Насекомые – </a:t>
            </a:r>
            <a:r>
              <a:rPr lang="ru-RU" sz="2000" b="1" dirty="0"/>
              <a:t>мальпигиевы сосуды</a:t>
            </a:r>
            <a:r>
              <a:rPr lang="ru-RU" sz="2000" dirty="0"/>
              <a:t>, которые находятся на границе средней и задней кишки.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2E5EDA3-9EF4-4C5A-A639-7F02216A9BEB}"/>
              </a:ext>
            </a:extLst>
          </p:cNvPr>
          <p:cNvSpPr txBox="1"/>
          <p:nvPr/>
        </p:nvSpPr>
        <p:spPr>
          <a:xfrm>
            <a:off x="336094" y="2843952"/>
            <a:ext cx="4953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Дополнительную выделительную функцию выполняет </a:t>
            </a:r>
            <a:r>
              <a:rPr lang="ru-RU" sz="2000" b="1" dirty="0"/>
              <a:t>жировое тело </a:t>
            </a:r>
            <a:r>
              <a:rPr lang="ru-RU" sz="2000" dirty="0"/>
              <a:t>(«почка накопления»).</a:t>
            </a:r>
          </a:p>
          <a:p>
            <a:r>
              <a:rPr lang="ru-RU" sz="2000" dirty="0"/>
              <a:t>Все эти органы выводят продукты обмена из гемолимфы.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="" xmlns:a16="http://schemas.microsoft.com/office/drawing/2014/main" id="{DB917934-5C10-4215-B6C4-292A8A7399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0624" y="2733686"/>
            <a:ext cx="4001861" cy="2401117"/>
          </a:xfrm>
          <a:prstGeom prst="rect">
            <a:avLst/>
          </a:prstGeom>
        </p:spPr>
      </p:pic>
      <p:sp>
        <p:nvSpPr>
          <p:cNvPr id="8" name="Полилиния: фигура 7">
            <a:extLst>
              <a:ext uri="{FF2B5EF4-FFF2-40B4-BE49-F238E27FC236}">
                <a16:creationId xmlns="" xmlns:a16="http://schemas.microsoft.com/office/drawing/2014/main" id="{A6775129-C897-4689-AB4F-1BD6EE384A06}"/>
              </a:ext>
            </a:extLst>
          </p:cNvPr>
          <p:cNvSpPr/>
          <p:nvPr/>
        </p:nvSpPr>
        <p:spPr>
          <a:xfrm>
            <a:off x="8020050" y="4067175"/>
            <a:ext cx="57150" cy="171450"/>
          </a:xfrm>
          <a:custGeom>
            <a:avLst/>
            <a:gdLst>
              <a:gd name="connsiteX0" fmla="*/ 57150 w 57150"/>
              <a:gd name="connsiteY0" fmla="*/ 0 h 171450"/>
              <a:gd name="connsiteX1" fmla="*/ 19050 w 57150"/>
              <a:gd name="connsiteY1" fmla="*/ 104775 h 171450"/>
              <a:gd name="connsiteX2" fmla="*/ 9525 w 57150"/>
              <a:gd name="connsiteY2" fmla="*/ 142875 h 171450"/>
              <a:gd name="connsiteX3" fmla="*/ 0 w 57150"/>
              <a:gd name="connsiteY3" fmla="*/ 171450 h 171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50" h="171450">
                <a:moveTo>
                  <a:pt x="57150" y="0"/>
                </a:moveTo>
                <a:cubicBezTo>
                  <a:pt x="44525" y="31562"/>
                  <a:pt x="27202" y="72166"/>
                  <a:pt x="19050" y="104775"/>
                </a:cubicBezTo>
                <a:cubicBezTo>
                  <a:pt x="15875" y="117475"/>
                  <a:pt x="13121" y="130288"/>
                  <a:pt x="9525" y="142875"/>
                </a:cubicBezTo>
                <a:cubicBezTo>
                  <a:pt x="6767" y="152529"/>
                  <a:pt x="0" y="171450"/>
                  <a:pt x="0" y="171450"/>
                </a:cubicBez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="" xmlns:a16="http://schemas.microsoft.com/office/drawing/2014/main" id="{71C9FBA7-AD54-46B1-8B44-37B62A0E1705}"/>
              </a:ext>
            </a:extLst>
          </p:cNvPr>
          <p:cNvSpPr/>
          <p:nvPr/>
        </p:nvSpPr>
        <p:spPr>
          <a:xfrm>
            <a:off x="7972425" y="4123444"/>
            <a:ext cx="161925" cy="86606"/>
          </a:xfrm>
          <a:custGeom>
            <a:avLst/>
            <a:gdLst>
              <a:gd name="connsiteX0" fmla="*/ 161925 w 161925"/>
              <a:gd name="connsiteY0" fmla="*/ 10406 h 86606"/>
              <a:gd name="connsiteX1" fmla="*/ 114300 w 161925"/>
              <a:gd name="connsiteY1" fmla="*/ 881 h 86606"/>
              <a:gd name="connsiteX2" fmla="*/ 85725 w 161925"/>
              <a:gd name="connsiteY2" fmla="*/ 29456 h 86606"/>
              <a:gd name="connsiteX3" fmla="*/ 28575 w 161925"/>
              <a:gd name="connsiteY3" fmla="*/ 58031 h 86606"/>
              <a:gd name="connsiteX4" fmla="*/ 0 w 161925"/>
              <a:gd name="connsiteY4" fmla="*/ 86606 h 86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1925" h="86606">
                <a:moveTo>
                  <a:pt x="161925" y="10406"/>
                </a:moveTo>
                <a:cubicBezTo>
                  <a:pt x="146050" y="7231"/>
                  <a:pt x="130006" y="-3046"/>
                  <a:pt x="114300" y="881"/>
                </a:cubicBezTo>
                <a:cubicBezTo>
                  <a:pt x="101232" y="4148"/>
                  <a:pt x="96073" y="20832"/>
                  <a:pt x="85725" y="29456"/>
                </a:cubicBezTo>
                <a:cubicBezTo>
                  <a:pt x="61106" y="49972"/>
                  <a:pt x="57214" y="48485"/>
                  <a:pt x="28575" y="58031"/>
                </a:cubicBezTo>
                <a:lnTo>
                  <a:pt x="0" y="86606"/>
                </a:ln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" name="Группа 17">
            <a:extLst>
              <a:ext uri="{FF2B5EF4-FFF2-40B4-BE49-F238E27FC236}">
                <a16:creationId xmlns="" xmlns:a16="http://schemas.microsoft.com/office/drawing/2014/main" id="{9154DA9B-BF4B-47BD-8B68-AAC12A1808DC}"/>
              </a:ext>
            </a:extLst>
          </p:cNvPr>
          <p:cNvGrpSpPr/>
          <p:nvPr/>
        </p:nvGrpSpPr>
        <p:grpSpPr>
          <a:xfrm>
            <a:off x="7050199" y="2596352"/>
            <a:ext cx="1996850" cy="1760544"/>
            <a:chOff x="7050199" y="2596352"/>
            <a:chExt cx="1996850" cy="1760544"/>
          </a:xfrm>
        </p:grpSpPr>
        <p:sp>
          <p:nvSpPr>
            <p:cNvPr id="12" name="Овал 11">
              <a:extLst>
                <a:ext uri="{FF2B5EF4-FFF2-40B4-BE49-F238E27FC236}">
                  <a16:creationId xmlns="" xmlns:a16="http://schemas.microsoft.com/office/drawing/2014/main" id="{359E708F-857D-4B3E-A607-BE939F6395BB}"/>
                </a:ext>
              </a:extLst>
            </p:cNvPr>
            <p:cNvSpPr/>
            <p:nvPr/>
          </p:nvSpPr>
          <p:spPr>
            <a:xfrm>
              <a:off x="7844628" y="3948903"/>
              <a:ext cx="407993" cy="40799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>
              <a:extLst>
                <a:ext uri="{FF2B5EF4-FFF2-40B4-BE49-F238E27FC236}">
                  <a16:creationId xmlns="" xmlns:a16="http://schemas.microsoft.com/office/drawing/2014/main" id="{2DF676DD-0317-4592-B489-EF8682E6ADE1}"/>
                </a:ext>
              </a:extLst>
            </p:cNvPr>
            <p:cNvCxnSpPr>
              <a:stCxn id="12" idx="0"/>
            </p:cNvCxnSpPr>
            <p:nvPr/>
          </p:nvCxnSpPr>
          <p:spPr>
            <a:xfrm flipV="1">
              <a:off x="8048625" y="3257550"/>
              <a:ext cx="4762" cy="69135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06732EC4-03B3-4ED0-87E2-12BE1A2B584A}"/>
                </a:ext>
              </a:extLst>
            </p:cNvPr>
            <p:cNvSpPr txBox="1"/>
            <p:nvPr/>
          </p:nvSpPr>
          <p:spPr>
            <a:xfrm>
              <a:off x="7050199" y="2596352"/>
              <a:ext cx="199685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/>
                <a:t>мальпигиевы сосуды</a:t>
              </a:r>
            </a:p>
          </p:txBody>
        </p:sp>
      </p:grpSp>
      <p:sp>
        <p:nvSpPr>
          <p:cNvPr id="27" name="Прямоугольник 26">
            <a:extLst>
              <a:ext uri="{FF2B5EF4-FFF2-40B4-BE49-F238E27FC236}">
                <a16:creationId xmlns="" xmlns:a16="http://schemas.microsoft.com/office/drawing/2014/main" id="{D655197D-B224-4F83-940E-BE39CBF4FA0D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53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Пищеварительная система</a:t>
            </a:r>
            <a:endParaRPr lang="ru-RU" sz="2400" dirty="0"/>
          </a:p>
        </p:txBody>
      </p:sp>
      <p:sp>
        <p:nvSpPr>
          <p:cNvPr id="38" name="TextBox 37">
            <a:extLst>
              <a:ext uri="{FF2B5EF4-FFF2-40B4-BE49-F238E27FC236}">
                <a16:creationId xmlns="" xmlns:a16="http://schemas.microsoft.com/office/drawing/2014/main" id="{98DB7D08-7E1B-42A6-81D5-7960F00B0096}"/>
              </a:ext>
            </a:extLst>
          </p:cNvPr>
          <p:cNvSpPr txBox="1"/>
          <p:nvPr/>
        </p:nvSpPr>
        <p:spPr>
          <a:xfrm>
            <a:off x="336094" y="794694"/>
            <a:ext cx="842982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Пищеварительная система членистоногих состоит из трех отделов: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Передний отдел</a:t>
            </a:r>
            <a:r>
              <a:rPr lang="ru-RU" sz="2000" dirty="0"/>
              <a:t> - захват, измельчение и хранение пищи.</a:t>
            </a:r>
          </a:p>
          <a:p>
            <a:pPr lvl="1"/>
            <a:r>
              <a:rPr lang="ru-RU" sz="2000" dirty="0"/>
              <a:t>рот → глотка → пищевод → зоб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Средний отдел</a:t>
            </a:r>
            <a:r>
              <a:rPr lang="ru-RU" sz="2000" dirty="0"/>
              <a:t> - переваривание и всасывание.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Задний отдел</a:t>
            </a:r>
            <a:r>
              <a:rPr lang="ru-RU" sz="2000" dirty="0"/>
              <a:t> -  формирование непереваренных остатков и выведение через анальное отверстие.</a:t>
            </a:r>
          </a:p>
          <a:p>
            <a:endParaRPr lang="ru-RU" sz="2000" dirty="0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4DB5906F-B8BD-45C0-9CC1-65823D50D02C}"/>
              </a:ext>
            </a:extLst>
          </p:cNvPr>
          <p:cNvSpPr txBox="1"/>
          <p:nvPr/>
        </p:nvSpPr>
        <p:spPr>
          <a:xfrm>
            <a:off x="415803" y="2787234"/>
            <a:ext cx="458833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Строение пищеварительной системы сильно зависит от типа питания, среди членистоногих есть хищники, растительноядные, падальщики, паразиты и даже виды с внекишечным пищеварением (как пауки).</a:t>
            </a:r>
          </a:p>
        </p:txBody>
      </p:sp>
      <p:grpSp>
        <p:nvGrpSpPr>
          <p:cNvPr id="21" name="Группа 20">
            <a:extLst>
              <a:ext uri="{FF2B5EF4-FFF2-40B4-BE49-F238E27FC236}">
                <a16:creationId xmlns="" xmlns:a16="http://schemas.microsoft.com/office/drawing/2014/main" id="{3F79345A-8DCC-4F05-93C0-240F8FEF50D0}"/>
              </a:ext>
            </a:extLst>
          </p:cNvPr>
          <p:cNvGrpSpPr/>
          <p:nvPr/>
        </p:nvGrpSpPr>
        <p:grpSpPr>
          <a:xfrm>
            <a:off x="5359313" y="2568824"/>
            <a:ext cx="3566973" cy="2356962"/>
            <a:chOff x="5210017" y="2417902"/>
            <a:chExt cx="3566973" cy="2356962"/>
          </a:xfrm>
        </p:grpSpPr>
        <p:pic>
          <p:nvPicPr>
            <p:cNvPr id="3" name="Рисунок 2">
              <a:extLst>
                <a:ext uri="{FF2B5EF4-FFF2-40B4-BE49-F238E27FC236}">
                  <a16:creationId xmlns="" xmlns:a16="http://schemas.microsoft.com/office/drawing/2014/main" id="{2ABFE5F4-4145-49FF-BD41-55845A8BF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210017" y="2571750"/>
              <a:ext cx="3350015" cy="2049266"/>
            </a:xfrm>
            <a:prstGeom prst="rect">
              <a:avLst/>
            </a:prstGeom>
          </p:spPr>
        </p:pic>
        <p:cxnSp>
          <p:nvCxnSpPr>
            <p:cNvPr id="15" name="Прямая соединительная линия 14">
              <a:extLst>
                <a:ext uri="{FF2B5EF4-FFF2-40B4-BE49-F238E27FC236}">
                  <a16:creationId xmlns="" xmlns:a16="http://schemas.microsoft.com/office/drawing/2014/main" id="{31BAED48-CEDD-40BF-91CC-DBCBD8CB02C1}"/>
                </a:ext>
              </a:extLst>
            </p:cNvPr>
            <p:cNvCxnSpPr/>
            <p:nvPr/>
          </p:nvCxnSpPr>
          <p:spPr>
            <a:xfrm flipV="1">
              <a:off x="6467475" y="2787234"/>
              <a:ext cx="85725" cy="78464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>
              <a:extLst>
                <a:ext uri="{FF2B5EF4-FFF2-40B4-BE49-F238E27FC236}">
                  <a16:creationId xmlns="" xmlns:a16="http://schemas.microsoft.com/office/drawing/2014/main" id="{83844329-678C-43B9-AE29-3A8A0CEAB03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258050" y="2914349"/>
              <a:ext cx="273678" cy="639215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>
              <a:extLst>
                <a:ext uri="{FF2B5EF4-FFF2-40B4-BE49-F238E27FC236}">
                  <a16:creationId xmlns="" xmlns:a16="http://schemas.microsoft.com/office/drawing/2014/main" id="{1317A9A8-A868-4E97-951C-439AAB95F1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31728" y="3835217"/>
              <a:ext cx="324718" cy="61618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>
              <a:extLst>
                <a:ext uri="{FF2B5EF4-FFF2-40B4-BE49-F238E27FC236}">
                  <a16:creationId xmlns="" xmlns:a16="http://schemas.microsoft.com/office/drawing/2014/main" id="{107F0461-43DC-41D2-A1D5-BBD2D1FE088D}"/>
                </a:ext>
              </a:extLst>
            </p:cNvPr>
            <p:cNvSpPr txBox="1"/>
            <p:nvPr/>
          </p:nvSpPr>
          <p:spPr>
            <a:xfrm>
              <a:off x="5404184" y="2417902"/>
              <a:ext cx="18919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/>
                <a:t>передний отдел</a:t>
              </a:r>
            </a:p>
          </p:txBody>
        </p:sp>
        <p:sp>
          <p:nvSpPr>
            <p:cNvPr id="32" name="TextBox 31">
              <a:extLst>
                <a:ext uri="{FF2B5EF4-FFF2-40B4-BE49-F238E27FC236}">
                  <a16:creationId xmlns="" xmlns:a16="http://schemas.microsoft.com/office/drawing/2014/main" id="{BB31FE83-7DDA-4887-8216-8CEDAA870C64}"/>
                </a:ext>
              </a:extLst>
            </p:cNvPr>
            <p:cNvSpPr txBox="1"/>
            <p:nvPr/>
          </p:nvSpPr>
          <p:spPr>
            <a:xfrm>
              <a:off x="6885024" y="2614336"/>
              <a:ext cx="18919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/>
                <a:t>средний отдел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="" xmlns:a16="http://schemas.microsoft.com/office/drawing/2014/main" id="{47F73370-0B15-4857-B583-524C32C26C27}"/>
                </a:ext>
              </a:extLst>
            </p:cNvPr>
            <p:cNvSpPr txBox="1"/>
            <p:nvPr/>
          </p:nvSpPr>
          <p:spPr>
            <a:xfrm>
              <a:off x="6748104" y="4405532"/>
              <a:ext cx="18919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/>
                <a:t>задний отдел</a:t>
              </a:r>
            </a:p>
          </p:txBody>
        </p:sp>
      </p:grpSp>
      <p:sp>
        <p:nvSpPr>
          <p:cNvPr id="35" name="Прямоугольник 34">
            <a:extLst>
              <a:ext uri="{FF2B5EF4-FFF2-40B4-BE49-F238E27FC236}">
                <a16:creationId xmlns="" xmlns:a16="http://schemas.microsoft.com/office/drawing/2014/main" id="{E5321672-AF89-4870-86E9-A3C5EC82383C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750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Размножение членистоногих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7708D97-7050-4D62-816D-4B96A48E5B58}"/>
              </a:ext>
            </a:extLst>
          </p:cNvPr>
          <p:cNvSpPr txBox="1"/>
          <p:nvPr/>
        </p:nvSpPr>
        <p:spPr>
          <a:xfrm>
            <a:off x="409575" y="952500"/>
            <a:ext cx="82486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/>
              <a:t>Членистоногие — </a:t>
            </a:r>
            <a:r>
              <a:rPr lang="ru-RU" sz="2000" b="1" dirty="0"/>
              <a:t>раздельнополые</a:t>
            </a:r>
            <a:r>
              <a:rPr lang="ru-RU" sz="2000" dirty="0"/>
              <a:t> животные, для которых характерно </a:t>
            </a:r>
            <a:r>
              <a:rPr lang="ru-RU" sz="2000" b="1" dirty="0"/>
              <a:t>половое размножение</a:t>
            </a:r>
            <a:r>
              <a:rPr lang="ru-RU" sz="2000" dirty="0"/>
              <a:t> с внутренним оплодотворением</a:t>
            </a:r>
            <a:r>
              <a:rPr lang="ru-RU" sz="2000" dirty="0" smtClean="0"/>
              <a:t>.</a:t>
            </a:r>
          </a:p>
          <a:p>
            <a:pPr algn="just"/>
            <a:r>
              <a:rPr lang="ru-RU" sz="2000" dirty="0" smtClean="0"/>
              <a:t>Редко встречаются </a:t>
            </a:r>
            <a:r>
              <a:rPr lang="ru-RU" sz="2000" b="1" dirty="0" smtClean="0"/>
              <a:t>гермафродиты</a:t>
            </a:r>
            <a:r>
              <a:rPr lang="ru-RU" sz="2000" dirty="0" smtClean="0"/>
              <a:t>.</a:t>
            </a:r>
            <a:endParaRPr lang="ru-RU" sz="2000" dirty="0"/>
          </a:p>
          <a:p>
            <a:pPr algn="just"/>
            <a:r>
              <a:rPr lang="ru-RU" sz="2000" dirty="0"/>
              <a:t>Самки откладывают яйца, часто защищая их (в коконах, кладках или вынашивая на себе).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8619D8D6-F0ED-496D-BD47-9534B2184F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0576" y="2407449"/>
            <a:ext cx="2163374" cy="20097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DA882207-B4AC-43D7-818B-7B885F429F04}"/>
              </a:ext>
            </a:extLst>
          </p:cNvPr>
          <p:cNvSpPr txBox="1"/>
          <p:nvPr/>
        </p:nvSpPr>
        <p:spPr>
          <a:xfrm>
            <a:off x="3024730" y="2438400"/>
            <a:ext cx="38457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Развитие:</a:t>
            </a:r>
            <a:r>
              <a:rPr lang="ru-RU" sz="2000" dirty="0"/>
              <a:t> 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прямое</a:t>
            </a:r>
            <a:r>
              <a:rPr lang="ru-RU" sz="2000" dirty="0"/>
              <a:t> — у некоторых ракообразных и паукообразных;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dirty="0"/>
              <a:t>непрямое</a:t>
            </a:r>
            <a:r>
              <a:rPr lang="ru-RU" sz="2000" dirty="0"/>
              <a:t> — у насекомых и многих ракообразных.</a:t>
            </a:r>
          </a:p>
        </p:txBody>
      </p:sp>
      <p:grpSp>
        <p:nvGrpSpPr>
          <p:cNvPr id="7" name="Группа 6">
            <a:extLst>
              <a:ext uri="{FF2B5EF4-FFF2-40B4-BE49-F238E27FC236}">
                <a16:creationId xmlns="" xmlns:a16="http://schemas.microsoft.com/office/drawing/2014/main" id="{C6AFB444-72BC-4BB7-AF99-CB315DB9727C}"/>
              </a:ext>
            </a:extLst>
          </p:cNvPr>
          <p:cNvGrpSpPr/>
          <p:nvPr/>
        </p:nvGrpSpPr>
        <p:grpSpPr>
          <a:xfrm>
            <a:off x="226113" y="2583716"/>
            <a:ext cx="3043350" cy="2009776"/>
            <a:chOff x="218153" y="915567"/>
            <a:chExt cx="5733432" cy="3731508"/>
          </a:xfrm>
        </p:grpSpPr>
        <p:pic>
          <p:nvPicPr>
            <p:cNvPr id="8" name="Picture 2">
              <a:extLst>
                <a:ext uri="{FF2B5EF4-FFF2-40B4-BE49-F238E27FC236}">
                  <a16:creationId xmlns="" xmlns:a16="http://schemas.microsoft.com/office/drawing/2014/main" id="{D65D9E51-5CB5-4690-9323-A926B20D75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153" y="915567"/>
              <a:ext cx="5733432" cy="37315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9" name="Прямая со стрелкой 8">
              <a:extLst>
                <a:ext uri="{FF2B5EF4-FFF2-40B4-BE49-F238E27FC236}">
                  <a16:creationId xmlns="" xmlns:a16="http://schemas.microsoft.com/office/drawing/2014/main" id="{C02AE837-DD91-4418-85FF-7E800B3E6872}"/>
                </a:ext>
              </a:extLst>
            </p:cNvPr>
            <p:cNvCxnSpPr/>
            <p:nvPr/>
          </p:nvCxnSpPr>
          <p:spPr>
            <a:xfrm>
              <a:off x="4427984" y="1707654"/>
              <a:ext cx="432048" cy="288032"/>
            </a:xfrm>
            <a:prstGeom prst="straightConnector1">
              <a:avLst/>
            </a:prstGeom>
            <a:ln w="19050">
              <a:solidFill>
                <a:schemeClr val="bg1">
                  <a:lumMod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 стрелкой 9">
              <a:extLst>
                <a:ext uri="{FF2B5EF4-FFF2-40B4-BE49-F238E27FC236}">
                  <a16:creationId xmlns="" xmlns:a16="http://schemas.microsoft.com/office/drawing/2014/main" id="{2E8A6453-5283-48E5-A7FE-8ADA9FFD9185}"/>
                </a:ext>
              </a:extLst>
            </p:cNvPr>
            <p:cNvCxnSpPr/>
            <p:nvPr/>
          </p:nvCxnSpPr>
          <p:spPr>
            <a:xfrm flipH="1">
              <a:off x="5004048" y="2931790"/>
              <a:ext cx="144016" cy="432048"/>
            </a:xfrm>
            <a:prstGeom prst="straightConnector1">
              <a:avLst/>
            </a:prstGeom>
            <a:ln w="19050">
              <a:solidFill>
                <a:schemeClr val="bg1">
                  <a:lumMod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 стрелкой 10">
              <a:extLst>
                <a:ext uri="{FF2B5EF4-FFF2-40B4-BE49-F238E27FC236}">
                  <a16:creationId xmlns="" xmlns:a16="http://schemas.microsoft.com/office/drawing/2014/main" id="{EDADFFA7-E470-48C3-9BC4-B250C7238F7B}"/>
                </a:ext>
              </a:extLst>
            </p:cNvPr>
            <p:cNvCxnSpPr/>
            <p:nvPr/>
          </p:nvCxnSpPr>
          <p:spPr>
            <a:xfrm flipH="1">
              <a:off x="3851920" y="4011910"/>
              <a:ext cx="432048" cy="144016"/>
            </a:xfrm>
            <a:prstGeom prst="straightConnector1">
              <a:avLst/>
            </a:prstGeom>
            <a:ln w="19050">
              <a:solidFill>
                <a:schemeClr val="bg1">
                  <a:lumMod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 стрелкой 11">
              <a:extLst>
                <a:ext uri="{FF2B5EF4-FFF2-40B4-BE49-F238E27FC236}">
                  <a16:creationId xmlns="" xmlns:a16="http://schemas.microsoft.com/office/drawing/2014/main" id="{015CF368-20EB-41F4-AC68-0837427AA116}"/>
                </a:ext>
              </a:extLst>
            </p:cNvPr>
            <p:cNvCxnSpPr/>
            <p:nvPr/>
          </p:nvCxnSpPr>
          <p:spPr>
            <a:xfrm flipH="1" flipV="1">
              <a:off x="1331640" y="3579862"/>
              <a:ext cx="936104" cy="432048"/>
            </a:xfrm>
            <a:prstGeom prst="straightConnector1">
              <a:avLst/>
            </a:prstGeom>
            <a:ln w="19050">
              <a:solidFill>
                <a:schemeClr val="bg1">
                  <a:lumMod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 стрелкой 12">
              <a:extLst>
                <a:ext uri="{FF2B5EF4-FFF2-40B4-BE49-F238E27FC236}">
                  <a16:creationId xmlns="" xmlns:a16="http://schemas.microsoft.com/office/drawing/2014/main" id="{D2A882CC-1EAB-446F-BDA3-FDB640D9C03F}"/>
                </a:ext>
              </a:extLst>
            </p:cNvPr>
            <p:cNvCxnSpPr/>
            <p:nvPr/>
          </p:nvCxnSpPr>
          <p:spPr>
            <a:xfrm flipV="1">
              <a:off x="1317914" y="1419622"/>
              <a:ext cx="733806" cy="432048"/>
            </a:xfrm>
            <a:prstGeom prst="straightConnector1">
              <a:avLst/>
            </a:prstGeom>
            <a:ln w="19050">
              <a:solidFill>
                <a:schemeClr val="bg1">
                  <a:lumMod val="2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FC0C34D3-3040-4275-BB13-82D773FCA2F5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96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B21AAD2-55C1-4B85-A19F-45891DB3D10E}"/>
              </a:ext>
            </a:extLst>
          </p:cNvPr>
          <p:cNvSpPr txBox="1"/>
          <p:nvPr/>
        </p:nvSpPr>
        <p:spPr>
          <a:xfrm>
            <a:off x="500742" y="958721"/>
            <a:ext cx="795745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dirty="0"/>
              <a:t>Нервная система состоит из: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/>
              <a:t>головного мозга </a:t>
            </a:r>
            <a:r>
              <a:rPr lang="ru-RU" sz="2200" dirty="0"/>
              <a:t>– хорошо развитого надглоточного узла;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b="1" dirty="0"/>
              <a:t>брюшной нервной цепочки</a:t>
            </a:r>
            <a:r>
              <a:rPr lang="ru-RU" sz="2200" dirty="0"/>
              <a:t>, состоящей из парных узелков, каждый узелок управляет своим участком тела, например, одним сегментом тела или парой конечностей.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Нервная система</a:t>
            </a:r>
            <a:endParaRPr lang="ru-RU" sz="2400" dirty="0"/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9D9C98B8-ADD7-4992-8489-4665ABDB1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883907" y="3343254"/>
            <a:ext cx="4250973" cy="1526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="" xmlns:a16="http://schemas.microsoft.com/office/drawing/2014/main" id="{FAFAC173-6F4C-477C-9A85-B6F601DB3683}"/>
              </a:ext>
            </a:extLst>
          </p:cNvPr>
          <p:cNvCxnSpPr>
            <a:cxnSpLocks/>
            <a:stCxn id="8" idx="2"/>
          </p:cNvCxnSpPr>
          <p:nvPr/>
        </p:nvCxnSpPr>
        <p:spPr>
          <a:xfrm>
            <a:off x="4326296" y="3510749"/>
            <a:ext cx="600423" cy="375754"/>
          </a:xfrm>
          <a:prstGeom prst="line">
            <a:avLst/>
          </a:prstGeom>
          <a:ln w="19050">
            <a:solidFill>
              <a:schemeClr val="bg1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295F92B7-C7F7-472B-A22C-641D7C6E5C67}"/>
              </a:ext>
            </a:extLst>
          </p:cNvPr>
          <p:cNvSpPr txBox="1"/>
          <p:nvPr/>
        </p:nvSpPr>
        <p:spPr>
          <a:xfrm>
            <a:off x="3299370" y="2864418"/>
            <a:ext cx="2053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надглоточный узел</a:t>
            </a:r>
          </a:p>
        </p:txBody>
      </p:sp>
      <p:cxnSp>
        <p:nvCxnSpPr>
          <p:cNvPr id="9" name="Прямая соединительная линия 8">
            <a:extLst>
              <a:ext uri="{FF2B5EF4-FFF2-40B4-BE49-F238E27FC236}">
                <a16:creationId xmlns="" xmlns:a16="http://schemas.microsoft.com/office/drawing/2014/main" id="{2F8EED3F-E81F-4E59-96F9-0BA2F05FD8FD}"/>
              </a:ext>
            </a:extLst>
          </p:cNvPr>
          <p:cNvCxnSpPr>
            <a:cxnSpLocks/>
            <a:stCxn id="10" idx="2"/>
          </p:cNvCxnSpPr>
          <p:nvPr/>
        </p:nvCxnSpPr>
        <p:spPr>
          <a:xfrm flipH="1">
            <a:off x="5255288" y="3343254"/>
            <a:ext cx="896446" cy="766924"/>
          </a:xfrm>
          <a:prstGeom prst="line">
            <a:avLst/>
          </a:prstGeom>
          <a:ln w="19050">
            <a:solidFill>
              <a:schemeClr val="bg1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54CC2EFD-FC14-4A82-ACCB-BF0D9B17E2A0}"/>
              </a:ext>
            </a:extLst>
          </p:cNvPr>
          <p:cNvSpPr txBox="1"/>
          <p:nvPr/>
        </p:nvSpPr>
        <p:spPr>
          <a:xfrm>
            <a:off x="5124808" y="2696923"/>
            <a:ext cx="20538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подглоточный узел</a:t>
            </a: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="" xmlns:a16="http://schemas.microsoft.com/office/drawing/2014/main" id="{25615EBD-4007-4C71-B346-E8A0298EBCC2}"/>
              </a:ext>
            </a:extLst>
          </p:cNvPr>
          <p:cNvCxnSpPr>
            <a:cxnSpLocks/>
          </p:cNvCxnSpPr>
          <p:nvPr/>
        </p:nvCxnSpPr>
        <p:spPr>
          <a:xfrm flipV="1">
            <a:off x="6846235" y="3506703"/>
            <a:ext cx="1080680" cy="440026"/>
          </a:xfrm>
          <a:prstGeom prst="line">
            <a:avLst/>
          </a:prstGeom>
          <a:ln w="19050">
            <a:solidFill>
              <a:schemeClr val="bg1">
                <a:lumMod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EF02A622-EF80-48B1-8539-8D4AEE4F73B0}"/>
              </a:ext>
            </a:extLst>
          </p:cNvPr>
          <p:cNvSpPr txBox="1"/>
          <p:nvPr/>
        </p:nvSpPr>
        <p:spPr>
          <a:xfrm>
            <a:off x="6707725" y="2864418"/>
            <a:ext cx="2668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брюшная нервная цепочка</a:t>
            </a:r>
          </a:p>
        </p:txBody>
      </p:sp>
    </p:spTree>
    <p:extLst>
      <p:ext uri="{BB962C8B-B14F-4D97-AF65-F5344CB8AC3E}">
        <p14:creationId xmlns:p14="http://schemas.microsoft.com/office/powerpoint/2010/main" val="358214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B21AAD2-55C1-4B85-A19F-45891DB3D10E}"/>
              </a:ext>
            </a:extLst>
          </p:cNvPr>
          <p:cNvSpPr txBox="1"/>
          <p:nvPr/>
        </p:nvSpPr>
        <p:spPr>
          <a:xfrm>
            <a:off x="456154" y="833133"/>
            <a:ext cx="5693017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200" b="1" dirty="0"/>
              <a:t>Органы зрения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Простые глазки, состоящие из одной линзы.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/>
              <a:t>Сложные (фасеточные) глаза, состоящие из множества мелких глаз. Изображение предмета складывается из отдельных изображений, воспринимаемых отдельными глазками. Такое изображение называется </a:t>
            </a:r>
            <a:r>
              <a:rPr lang="ru-RU" sz="2200" b="1" dirty="0"/>
              <a:t>мозаичным</a:t>
            </a:r>
            <a:r>
              <a:rPr lang="ru-RU" sz="2200" dirty="0"/>
              <a:t>.</a:t>
            </a:r>
          </a:p>
          <a:p>
            <a:r>
              <a:rPr lang="ru-RU" sz="2200" dirty="0"/>
              <a:t>Членистоногие способны воспринимать ультрафиолетовый свет, невидимый для многих организмов.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Органы чувств членистоногих</a:t>
            </a:r>
          </a:p>
        </p:txBody>
      </p:sp>
      <p:grpSp>
        <p:nvGrpSpPr>
          <p:cNvPr id="12" name="Группа 11">
            <a:extLst>
              <a:ext uri="{FF2B5EF4-FFF2-40B4-BE49-F238E27FC236}">
                <a16:creationId xmlns="" xmlns:a16="http://schemas.microsoft.com/office/drawing/2014/main" id="{0CC399DE-C0E2-404A-9DE1-72E95C2D225A}"/>
              </a:ext>
            </a:extLst>
          </p:cNvPr>
          <p:cNvGrpSpPr/>
          <p:nvPr/>
        </p:nvGrpSpPr>
        <p:grpSpPr>
          <a:xfrm>
            <a:off x="6149172" y="804968"/>
            <a:ext cx="2693377" cy="4183149"/>
            <a:chOff x="5918478" y="843778"/>
            <a:chExt cx="2525906" cy="3923046"/>
          </a:xfrm>
        </p:grpSpPr>
        <p:pic>
          <p:nvPicPr>
            <p:cNvPr id="11" name="Picture 2">
              <a:extLst>
                <a:ext uri="{FF2B5EF4-FFF2-40B4-BE49-F238E27FC236}">
                  <a16:creationId xmlns="" xmlns:a16="http://schemas.microsoft.com/office/drawing/2014/main" id="{F9B4D960-5B39-4005-AB81-29DB8D57C5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8479" y="843778"/>
              <a:ext cx="2525905" cy="19615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Рисунок 7">
              <a:extLst>
                <a:ext uri="{FF2B5EF4-FFF2-40B4-BE49-F238E27FC236}">
                  <a16:creationId xmlns="" xmlns:a16="http://schemas.microsoft.com/office/drawing/2014/main" id="{EA10620C-BBF1-47DA-ACB5-4980628422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918478" y="2805301"/>
              <a:ext cx="2525905" cy="1961523"/>
            </a:xfrm>
            <a:prstGeom prst="rect">
              <a:avLst/>
            </a:prstGeom>
          </p:spPr>
        </p:pic>
      </p:grpSp>
      <p:sp>
        <p:nvSpPr>
          <p:cNvPr id="7" name="Прямоугольник 6">
            <a:extLst>
              <a:ext uri="{FF2B5EF4-FFF2-40B4-BE49-F238E27FC236}">
                <a16:creationId xmlns="" xmlns:a16="http://schemas.microsoft.com/office/drawing/2014/main" id="{EA22CA2F-9357-47B2-AFFB-193B664BE3E4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1408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B21AAD2-55C1-4B85-A19F-45891DB3D10E}"/>
              </a:ext>
            </a:extLst>
          </p:cNvPr>
          <p:cNvSpPr txBox="1"/>
          <p:nvPr/>
        </p:nvSpPr>
        <p:spPr>
          <a:xfrm>
            <a:off x="298591" y="832358"/>
            <a:ext cx="5432179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Органы химического чувства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/>
              <a:t>Обоняние</a:t>
            </a:r>
          </a:p>
          <a:p>
            <a:r>
              <a:rPr lang="ru-RU" sz="2000" dirty="0"/>
              <a:t>Основными органами обоняния являются </a:t>
            </a:r>
          </a:p>
          <a:p>
            <a:r>
              <a:rPr lang="ru-RU" sz="2000" b="1" dirty="0"/>
              <a:t>усики</a:t>
            </a:r>
            <a:r>
              <a:rPr lang="ru-RU" sz="2000" dirty="0"/>
              <a:t>. Они усеяны множеством чувствительных волосков (сенсилл), способных улавливать молекулы пахучих веществ на большом расстоянии. Обоняние используется для поиска пищи, половых партнеров.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/>
              <a:t>Вкус</a:t>
            </a:r>
          </a:p>
          <a:p>
            <a:r>
              <a:rPr lang="ru-RU" sz="2000" dirty="0"/>
              <a:t>Вкусовые рецепторы расположены не только на ротовых частях, но и </a:t>
            </a:r>
            <a:r>
              <a:rPr lang="ru-RU" sz="2000" b="1" dirty="0"/>
              <a:t>на лапках</a:t>
            </a:r>
            <a:r>
              <a:rPr lang="ru-RU" sz="2000" dirty="0"/>
              <a:t> (у мух, бабочек). Это позволяет им пробовать пищу сразу при контакте с ней.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Органы чувств членистоногих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3CD82BBE-17AD-4BD5-A358-6DF9F9CF4F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0770" y="2895913"/>
            <a:ext cx="3195516" cy="2036412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B6D4C88A-2902-4B1F-AA8A-AB76A5408F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0770" y="825819"/>
            <a:ext cx="3226585" cy="2036412"/>
          </a:xfrm>
          <a:prstGeom prst="rect">
            <a:avLst/>
          </a:prstGeom>
        </p:spPr>
      </p:pic>
      <p:cxnSp>
        <p:nvCxnSpPr>
          <p:cNvPr id="16" name="Прямая соединительная линия 15">
            <a:extLst>
              <a:ext uri="{FF2B5EF4-FFF2-40B4-BE49-F238E27FC236}">
                <a16:creationId xmlns="" xmlns:a16="http://schemas.microsoft.com/office/drawing/2014/main" id="{3D95604C-5C80-4A73-95B9-423B7B9DD2E6}"/>
              </a:ext>
            </a:extLst>
          </p:cNvPr>
          <p:cNvCxnSpPr/>
          <p:nvPr/>
        </p:nvCxnSpPr>
        <p:spPr>
          <a:xfrm flipH="1">
            <a:off x="7043895" y="1848897"/>
            <a:ext cx="251208" cy="38183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67AE73D0-E4C4-494C-B93B-2C9A8A4465F8}"/>
              </a:ext>
            </a:extLst>
          </p:cNvPr>
          <p:cNvSpPr txBox="1"/>
          <p:nvPr/>
        </p:nvSpPr>
        <p:spPr>
          <a:xfrm>
            <a:off x="6425921" y="2178094"/>
            <a:ext cx="12359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усики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EF402652-25D7-4546-AEEC-C01AAC86FA8D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40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B21AAD2-55C1-4B85-A19F-45891DB3D10E}"/>
              </a:ext>
            </a:extLst>
          </p:cNvPr>
          <p:cNvSpPr txBox="1"/>
          <p:nvPr/>
        </p:nvSpPr>
        <p:spPr>
          <a:xfrm>
            <a:off x="250371" y="674914"/>
            <a:ext cx="544704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/>
              <a:t>Органы осязания и механического чувства</a:t>
            </a:r>
          </a:p>
          <a:p>
            <a:r>
              <a:rPr lang="ru-RU" sz="2000" dirty="0"/>
              <a:t>Органы осязания — это </a:t>
            </a:r>
            <a:r>
              <a:rPr lang="ru-RU" sz="2000" b="1" dirty="0"/>
              <a:t>чувствительные волоски, </a:t>
            </a:r>
            <a:r>
              <a:rPr lang="ru-RU" sz="2000" dirty="0"/>
              <a:t>которые покрывают тело, особенно усики и конечности.</a:t>
            </a:r>
          </a:p>
          <a:p>
            <a:r>
              <a:rPr lang="ru-RU" sz="2000" dirty="0"/>
              <a:t>Реагируют на прикосновение, вибрацию, изменение давления.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000" b="1" dirty="0"/>
              <a:t>Органы слуха</a:t>
            </a:r>
          </a:p>
          <a:p>
            <a:r>
              <a:rPr lang="ru-RU" sz="2000" dirty="0"/>
              <a:t>Органы слуха расположены в различных частях тела:</a:t>
            </a:r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ru-RU" sz="2000" dirty="0"/>
              <a:t>у кузнечиков и сверчков — на </a:t>
            </a:r>
            <a:r>
              <a:rPr lang="ru-RU" sz="2000" b="1" dirty="0"/>
              <a:t>голенях передних ног;</a:t>
            </a:r>
            <a:endParaRPr lang="ru-RU" sz="20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ru-RU" sz="2000" dirty="0"/>
              <a:t>у цикад — в основании брюшка.</a:t>
            </a:r>
          </a:p>
          <a:p>
            <a:r>
              <a:rPr lang="ru-RU" sz="2000" dirty="0"/>
              <a:t>Слух важен для коммуникации и избегания хищников.</a:t>
            </a:r>
            <a:r>
              <a:rPr lang="ru-RU" sz="2000" b="1" dirty="0"/>
              <a:t> </a:t>
            </a:r>
            <a:endParaRPr lang="ru-RU" sz="20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Органы чувств членистоногих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0FCAF81C-D540-4667-8530-5975C20F9A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2909" y="3014568"/>
            <a:ext cx="3195516" cy="203641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570F5249-3D1F-4B66-93D5-E72425A748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2909" y="783206"/>
            <a:ext cx="3153926" cy="2231362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12A6778A-23F6-49E1-ADFE-96067A355251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ОМ\Downloads\2025-12-02_18-46-2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1" b="8477"/>
          <a:stretch/>
        </p:blipFill>
        <p:spPr bwMode="auto">
          <a:xfrm>
            <a:off x="1106805" y="822960"/>
            <a:ext cx="7189801" cy="406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3"/>
            <a:ext cx="8675915" cy="481693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Найди биологическую ошибку</a:t>
            </a:r>
          </a:p>
        </p:txBody>
      </p:sp>
    </p:spTree>
    <p:extLst>
      <p:ext uri="{BB962C8B-B14F-4D97-AF65-F5344CB8AC3E}">
        <p14:creationId xmlns:p14="http://schemas.microsoft.com/office/powerpoint/2010/main" val="27126487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Общая характеристика членистоногих</a:t>
            </a:r>
            <a:endParaRPr lang="ru-RU" sz="2400" b="1" dirty="0"/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57708D97-7050-4D62-816D-4B96A48E5B58}"/>
              </a:ext>
            </a:extLst>
          </p:cNvPr>
          <p:cNvSpPr txBox="1"/>
          <p:nvPr/>
        </p:nvSpPr>
        <p:spPr>
          <a:xfrm>
            <a:off x="361950" y="771525"/>
            <a:ext cx="856433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/>
              <a:t>Членистоногие — самый многочисленный и разнообразный тип животных, освоивший все среды обитания.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/>
              <a:t>Их тело сегментировано, покрыто хитиновым экзоскелетом и имеет членистые конечности, что обеспечивает подвижность и защиту.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/>
              <a:t>Для них характерна незамкнутая кровеносная система и смешанная полость тела (миксоцель), заполненная гемолимфой.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/>
              <a:t>Строение пищеварительной, выделительной системы и органов дыхания зависит от среды обитания и образа жизни.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/>
              <a:t>Членистоногие обладают сложной нервной системой и высокоразвитыми органами чувств, что позволяет им адаптироваться к различным условиям.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dirty="0"/>
              <a:t>Они являются раздельнополыми организмами с половым размножением, а их развитие может быть прямым или непрямым.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86B82F89-F374-496B-BFBD-FF900B320529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907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24125" y="1152525"/>
            <a:ext cx="40481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Работа с учебником – с.101-102</a:t>
            </a:r>
            <a:endParaRPr lang="ru-RU" b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2" y="217713"/>
            <a:ext cx="8645978" cy="572861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?</a:t>
            </a:r>
            <a:r>
              <a:rPr lang="ru-RU" sz="2400" b="1" dirty="0" smtClean="0"/>
              <a:t>   Признаки Типа Членистоногие</a:t>
            </a:r>
            <a:endParaRPr lang="ru-RU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428624" y="1657350"/>
            <a:ext cx="846772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dirty="0" smtClean="0"/>
              <a:t>Членистые конечности, приводятся в движение с помощью </a:t>
            </a:r>
            <a:r>
              <a:rPr lang="ru-RU" dirty="0" smtClean="0">
                <a:solidFill>
                  <a:srgbClr val="FF0000"/>
                </a:solidFill>
              </a:rPr>
              <a:t>мышц</a:t>
            </a:r>
            <a:r>
              <a:rPr lang="ru-RU" dirty="0" smtClean="0"/>
              <a:t>.</a:t>
            </a:r>
          </a:p>
          <a:p>
            <a:pPr marL="342900" indent="-342900">
              <a:buAutoNum type="arabicParenR"/>
            </a:pPr>
            <a:r>
              <a:rPr lang="ru-RU" dirty="0" smtClean="0"/>
              <a:t>Скелет – </a:t>
            </a:r>
            <a:r>
              <a:rPr lang="ru-RU" dirty="0" smtClean="0">
                <a:solidFill>
                  <a:srgbClr val="FF0000"/>
                </a:solidFill>
              </a:rPr>
              <a:t>наружный</a:t>
            </a:r>
            <a:r>
              <a:rPr lang="ru-RU" dirty="0" smtClean="0"/>
              <a:t>.</a:t>
            </a:r>
            <a:endParaRPr lang="ru-RU" dirty="0" smtClean="0">
              <a:solidFill>
                <a:srgbClr val="FF0000"/>
              </a:solidFill>
            </a:endParaRPr>
          </a:p>
          <a:p>
            <a:pPr marL="342900" indent="-342900">
              <a:buAutoNum type="arabicParenR"/>
            </a:pPr>
            <a:r>
              <a:rPr lang="ru-RU" dirty="0" smtClean="0"/>
              <a:t> Покров (название)  - </a:t>
            </a:r>
            <a:r>
              <a:rPr lang="ru-RU" dirty="0" smtClean="0">
                <a:solidFill>
                  <a:srgbClr val="FF0000"/>
                </a:solidFill>
              </a:rPr>
              <a:t>кутикула</a:t>
            </a:r>
            <a:r>
              <a:rPr lang="ru-RU" dirty="0" smtClean="0"/>
              <a:t>, в состав входят: </a:t>
            </a:r>
            <a:r>
              <a:rPr lang="ru-RU" dirty="0" smtClean="0">
                <a:solidFill>
                  <a:srgbClr val="FF0000"/>
                </a:solidFill>
              </a:rPr>
              <a:t>белки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0000"/>
                </a:solidFill>
              </a:rPr>
              <a:t>липиды</a:t>
            </a:r>
            <a:r>
              <a:rPr lang="ru-RU" dirty="0" smtClean="0"/>
              <a:t> и </a:t>
            </a:r>
            <a:r>
              <a:rPr lang="ru-RU" dirty="0" smtClean="0">
                <a:solidFill>
                  <a:srgbClr val="FF0000"/>
                </a:solidFill>
              </a:rPr>
              <a:t>хитин</a:t>
            </a:r>
            <a:r>
              <a:rPr lang="ru-RU" dirty="0" smtClean="0"/>
              <a:t>.</a:t>
            </a:r>
          </a:p>
          <a:p>
            <a:pPr marL="342900" indent="-342900">
              <a:buAutoNum type="arabicParenR"/>
            </a:pPr>
            <a:r>
              <a:rPr lang="ru-RU" dirty="0"/>
              <a:t> </a:t>
            </a:r>
            <a:r>
              <a:rPr lang="ru-RU" dirty="0" smtClean="0"/>
              <a:t>Отделы тела - </a:t>
            </a:r>
            <a:r>
              <a:rPr lang="ru-RU" dirty="0" smtClean="0">
                <a:solidFill>
                  <a:srgbClr val="FF0000"/>
                </a:solidFill>
              </a:rPr>
              <a:t>голова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0000"/>
                </a:solidFill>
              </a:rPr>
              <a:t>грудь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0000"/>
                </a:solidFill>
              </a:rPr>
              <a:t>брюшко</a:t>
            </a:r>
            <a:r>
              <a:rPr lang="ru-RU" dirty="0" smtClean="0"/>
              <a:t>.</a:t>
            </a:r>
          </a:p>
          <a:p>
            <a:pPr marL="342900" indent="-342900">
              <a:buAutoNum type="arabicParenR"/>
            </a:pPr>
            <a:r>
              <a:rPr lang="ru-RU" dirty="0"/>
              <a:t> </a:t>
            </a:r>
            <a:r>
              <a:rPr lang="ru-RU" dirty="0" smtClean="0"/>
              <a:t>Полость тела – </a:t>
            </a:r>
            <a:r>
              <a:rPr lang="ru-RU" dirty="0" smtClean="0">
                <a:solidFill>
                  <a:srgbClr val="FF0000"/>
                </a:solidFill>
              </a:rPr>
              <a:t>смешанная</a:t>
            </a:r>
            <a:r>
              <a:rPr lang="ru-RU" dirty="0" smtClean="0"/>
              <a:t>.</a:t>
            </a:r>
            <a:endParaRPr lang="ru-RU" dirty="0"/>
          </a:p>
          <a:p>
            <a:pPr marL="342900" indent="-342900">
              <a:buAutoNum type="arabicParenR"/>
            </a:pPr>
            <a:r>
              <a:rPr lang="ru-RU" dirty="0" smtClean="0"/>
              <a:t> Органы дыхания - </a:t>
            </a:r>
            <a:r>
              <a:rPr lang="ru-RU" dirty="0" smtClean="0">
                <a:solidFill>
                  <a:srgbClr val="FF0000"/>
                </a:solidFill>
              </a:rPr>
              <a:t>трахеи</a:t>
            </a:r>
            <a:r>
              <a:rPr lang="ru-RU" dirty="0" smtClean="0"/>
              <a:t>, </a:t>
            </a:r>
            <a:r>
              <a:rPr lang="ru-RU" dirty="0" smtClean="0">
                <a:solidFill>
                  <a:srgbClr val="FF0000"/>
                </a:solidFill>
              </a:rPr>
              <a:t>жабры</a:t>
            </a:r>
            <a:r>
              <a:rPr lang="ru-RU" dirty="0" smtClean="0"/>
              <a:t> или </a:t>
            </a:r>
            <a:r>
              <a:rPr lang="ru-RU" dirty="0" smtClean="0">
                <a:solidFill>
                  <a:srgbClr val="FF0000"/>
                </a:solidFill>
              </a:rPr>
              <a:t>легочные мешки</a:t>
            </a:r>
            <a:r>
              <a:rPr lang="ru-RU" dirty="0" smtClean="0"/>
              <a:t>.</a:t>
            </a:r>
          </a:p>
          <a:p>
            <a:pPr marL="342900" indent="-342900" algn="just">
              <a:buAutoNum type="arabicParenR"/>
            </a:pPr>
            <a:r>
              <a:rPr lang="ru-RU" dirty="0" smtClean="0"/>
              <a:t> Кровеносная система - </a:t>
            </a:r>
            <a:r>
              <a:rPr lang="ru-RU" dirty="0" smtClean="0">
                <a:solidFill>
                  <a:srgbClr val="FF0000"/>
                </a:solidFill>
              </a:rPr>
              <a:t>незамкнутая</a:t>
            </a:r>
            <a:r>
              <a:rPr lang="ru-RU" dirty="0" smtClean="0"/>
              <a:t>, сердце находится на </a:t>
            </a:r>
            <a:r>
              <a:rPr lang="ru-RU" dirty="0" smtClean="0">
                <a:solidFill>
                  <a:srgbClr val="FF0000"/>
                </a:solidFill>
              </a:rPr>
              <a:t>спинной</a:t>
            </a:r>
            <a:r>
              <a:rPr lang="ru-RU" dirty="0" smtClean="0"/>
              <a:t> стороне тела, в сосудах и полости тела циркулирует </a:t>
            </a:r>
            <a:r>
              <a:rPr lang="ru-RU" dirty="0" err="1" smtClean="0">
                <a:solidFill>
                  <a:srgbClr val="FF0000"/>
                </a:solidFill>
              </a:rPr>
              <a:t>гемолимфа</a:t>
            </a:r>
            <a:r>
              <a:rPr lang="ru-RU" dirty="0" smtClean="0"/>
              <a:t>.</a:t>
            </a:r>
          </a:p>
          <a:p>
            <a:pPr marL="342900" indent="-342900">
              <a:buAutoNum type="arabicParenR"/>
            </a:pPr>
            <a:r>
              <a:rPr lang="ru-RU" dirty="0"/>
              <a:t> </a:t>
            </a:r>
            <a:r>
              <a:rPr lang="ru-RU" dirty="0" smtClean="0"/>
              <a:t>Органы выделения - </a:t>
            </a:r>
            <a:r>
              <a:rPr lang="ru-RU" dirty="0" smtClean="0">
                <a:solidFill>
                  <a:srgbClr val="FF0000"/>
                </a:solidFill>
              </a:rPr>
              <a:t>почки</a:t>
            </a:r>
            <a:r>
              <a:rPr lang="ru-RU" dirty="0" smtClean="0"/>
              <a:t>, </a:t>
            </a:r>
            <a:r>
              <a:rPr lang="ru-RU" dirty="0" err="1" smtClean="0">
                <a:solidFill>
                  <a:srgbClr val="FF0000"/>
                </a:solidFill>
              </a:rPr>
              <a:t>мальпигиевы</a:t>
            </a:r>
            <a:r>
              <a:rPr lang="ru-RU" dirty="0" smtClean="0">
                <a:solidFill>
                  <a:srgbClr val="FF0000"/>
                </a:solidFill>
              </a:rPr>
              <a:t> сосуды</a:t>
            </a:r>
            <a:r>
              <a:rPr lang="ru-RU" dirty="0" smtClean="0"/>
              <a:t> или </a:t>
            </a:r>
            <a:r>
              <a:rPr lang="ru-RU" dirty="0" smtClean="0">
                <a:solidFill>
                  <a:srgbClr val="FF0000"/>
                </a:solidFill>
              </a:rPr>
              <a:t>жировое тело</a:t>
            </a:r>
            <a:r>
              <a:rPr lang="ru-RU" dirty="0" smtClean="0"/>
              <a:t>.</a:t>
            </a:r>
          </a:p>
          <a:p>
            <a:pPr marL="342900" indent="-342900">
              <a:buAutoNum type="arabicParenR"/>
            </a:pPr>
            <a:r>
              <a:rPr lang="ru-RU" dirty="0" smtClean="0"/>
              <a:t>Строение пищеварительной системы зависит от </a:t>
            </a:r>
            <a:r>
              <a:rPr lang="ru-RU" dirty="0" smtClean="0">
                <a:solidFill>
                  <a:srgbClr val="FF0000"/>
                </a:solidFill>
              </a:rPr>
              <a:t>типа питания и характера пищи</a:t>
            </a:r>
            <a:r>
              <a:rPr lang="ru-RU" dirty="0" smtClean="0"/>
              <a:t>.</a:t>
            </a:r>
          </a:p>
          <a:p>
            <a:pPr marL="342900" indent="-342900">
              <a:buAutoNum type="arabicParenR"/>
            </a:pPr>
            <a:r>
              <a:rPr lang="ru-RU" dirty="0" smtClean="0"/>
              <a:t> Размножение - </a:t>
            </a:r>
            <a:r>
              <a:rPr lang="ru-RU" dirty="0" smtClean="0">
                <a:solidFill>
                  <a:srgbClr val="FF0000"/>
                </a:solidFill>
              </a:rPr>
              <a:t>половое</a:t>
            </a:r>
            <a:r>
              <a:rPr lang="ru-RU" dirty="0" smtClean="0"/>
              <a:t>. </a:t>
            </a:r>
            <a:r>
              <a:rPr lang="ru-RU" dirty="0" smtClean="0">
                <a:solidFill>
                  <a:srgbClr val="FF0000"/>
                </a:solidFill>
              </a:rPr>
              <a:t>Раздельнополые</a:t>
            </a:r>
            <a:r>
              <a:rPr lang="ru-RU" dirty="0" smtClean="0"/>
              <a:t> или </a:t>
            </a:r>
            <a:r>
              <a:rPr lang="ru-RU" dirty="0" smtClean="0">
                <a:solidFill>
                  <a:srgbClr val="FF0000"/>
                </a:solidFill>
              </a:rPr>
              <a:t>гермафродиты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90574" y="998637"/>
            <a:ext cx="1628776" cy="52322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ОЦЕНИ СВОЮ</a:t>
            </a:r>
          </a:p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РАБОТУ В ГРУППЕ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10324" y="87690"/>
            <a:ext cx="2352675" cy="1569660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БАЛЛЫ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4-5</a:t>
            </a:r>
            <a:r>
              <a:rPr lang="ru-RU" sz="1400" b="1" dirty="0" smtClean="0">
                <a:solidFill>
                  <a:srgbClr val="FF0000"/>
                </a:solidFill>
              </a:rPr>
              <a:t>  – активно участвовал/ все ответы</a:t>
            </a:r>
          </a:p>
          <a:p>
            <a:r>
              <a:rPr lang="ru-RU" b="1" dirty="0">
                <a:solidFill>
                  <a:srgbClr val="FF0000"/>
                </a:solidFill>
              </a:rPr>
              <a:t>1</a:t>
            </a:r>
            <a:r>
              <a:rPr lang="ru-RU" b="1" dirty="0" smtClean="0">
                <a:solidFill>
                  <a:srgbClr val="FF0000"/>
                </a:solidFill>
              </a:rPr>
              <a:t>-3</a:t>
            </a:r>
            <a:r>
              <a:rPr lang="ru-RU" sz="1400" b="1" dirty="0" smtClean="0">
                <a:solidFill>
                  <a:srgbClr val="FF0000"/>
                </a:solidFill>
              </a:rPr>
              <a:t> – участвовал не всегда/ не все ответы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0</a:t>
            </a:r>
            <a:r>
              <a:rPr lang="ru-RU" sz="1400" b="1" dirty="0" smtClean="0">
                <a:solidFill>
                  <a:srgbClr val="FF0000"/>
                </a:solidFill>
              </a:rPr>
              <a:t> – не участвовал</a:t>
            </a:r>
          </a:p>
        </p:txBody>
      </p:sp>
    </p:spTree>
    <p:extLst>
      <p:ext uri="{BB962C8B-B14F-4D97-AF65-F5344CB8AC3E}">
        <p14:creationId xmlns:p14="http://schemas.microsoft.com/office/powerpoint/2010/main" val="695387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/>
              <a:t>Физминутка</a:t>
            </a: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77215" y="1239292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Из-за </a:t>
            </a:r>
            <a:r>
              <a:rPr lang="ru-RU" sz="2400" b="1" dirty="0"/>
              <a:t>парт мы выйдем дружно,</a:t>
            </a:r>
          </a:p>
          <a:p>
            <a:pPr algn="ctr"/>
            <a:r>
              <a:rPr lang="ru-RU" sz="2400" b="1" dirty="0"/>
              <a:t>Но шуметь совсем не нужно,</a:t>
            </a:r>
          </a:p>
          <a:p>
            <a:pPr algn="ctr"/>
            <a:r>
              <a:rPr lang="ru-RU" sz="2400" b="1" dirty="0"/>
              <a:t>Встали прямо, ноги вместе,</a:t>
            </a:r>
          </a:p>
          <a:p>
            <a:pPr algn="ctr"/>
            <a:r>
              <a:rPr lang="ru-RU" sz="2400" b="1" dirty="0"/>
              <a:t>Поворот кругом, на </a:t>
            </a:r>
            <a:r>
              <a:rPr lang="ru-RU" sz="2400" b="1" dirty="0" smtClean="0"/>
              <a:t>месте</a:t>
            </a:r>
            <a:endParaRPr lang="ru-RU" sz="2400" b="1" dirty="0"/>
          </a:p>
          <a:p>
            <a:pPr algn="ctr"/>
            <a:r>
              <a:rPr lang="ru-RU" sz="2400" b="1" dirty="0"/>
              <a:t>Хлопнем пару раз в ладошки.</a:t>
            </a:r>
          </a:p>
          <a:p>
            <a:pPr algn="ctr"/>
            <a:r>
              <a:rPr lang="ru-RU" sz="2400" b="1" dirty="0"/>
              <a:t>И потопаем немножко</a:t>
            </a:r>
            <a:r>
              <a:rPr lang="ru-RU" sz="2400" b="1" dirty="0" smtClean="0"/>
              <a:t>.</a:t>
            </a:r>
            <a:endParaRPr lang="en-US" sz="2400" b="1" dirty="0" smtClean="0"/>
          </a:p>
          <a:p>
            <a:pPr algn="ctr"/>
            <a:r>
              <a:rPr lang="ru-RU" sz="2400" b="1" dirty="0" smtClean="0"/>
              <a:t>Вот </a:t>
            </a:r>
            <a:r>
              <a:rPr lang="ru-RU" sz="2400" b="1" dirty="0"/>
              <a:t>и стали мы сильней,</a:t>
            </a:r>
            <a:br>
              <a:rPr lang="ru-RU" sz="2400" b="1" dirty="0"/>
            </a:br>
            <a:r>
              <a:rPr lang="ru-RU" sz="2400" b="1" dirty="0"/>
              <a:t>Здоровей и веселей!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120" y="1147457"/>
            <a:ext cx="2875914" cy="3575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173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2900" y="1007269"/>
            <a:ext cx="8583386" cy="147875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/>
              <a:t> 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363311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Рабочий лист – задание № </a:t>
            </a:r>
            <a:r>
              <a:rPr lang="ru-RU" sz="2400" b="1" dirty="0" smtClean="0"/>
              <a:t>2.        </a:t>
            </a:r>
            <a:r>
              <a:rPr lang="ru-RU" sz="2400" dirty="0" smtClean="0"/>
              <a:t>Работа в парах</a:t>
            </a:r>
            <a:endParaRPr lang="ru-RU" sz="2400" dirty="0"/>
          </a:p>
        </p:txBody>
      </p:sp>
      <p:pic>
        <p:nvPicPr>
          <p:cNvPr id="8194" name="Picture 2" descr="C:\Users\ДОМ\Downloads\2025-11-25_21-00-5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675" y="659237"/>
            <a:ext cx="4229099" cy="436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90924" y="1225034"/>
            <a:ext cx="257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+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0435" y="1746766"/>
            <a:ext cx="347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-</a:t>
            </a:r>
            <a:endParaRPr lang="ru-RU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782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4981121" y="217714"/>
            <a:ext cx="394516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Самопроверка</a:t>
            </a:r>
            <a:endParaRPr lang="ru-RU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5243966" y="1620766"/>
            <a:ext cx="341947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/>
              <a:t>Количество верных ответов 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67155" y="2228850"/>
            <a:ext cx="1476375" cy="131445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677025" y="2503557"/>
            <a:ext cx="676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?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8" name="Picture 2" descr="C:\Users\ДОМ\Downloads\2025-11-25_21-12-1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27340"/>
            <a:ext cx="4819196" cy="4924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710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370" y="752475"/>
            <a:ext cx="867591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dirty="0" smtClean="0"/>
              <a:t>Задание</a:t>
            </a:r>
          </a:p>
          <a:p>
            <a:pPr algn="ctr"/>
            <a:r>
              <a:rPr lang="ru-RU" sz="2400" dirty="0" smtClean="0"/>
              <a:t>Опираясь на выдержку из статьи Википедии</a:t>
            </a:r>
          </a:p>
          <a:p>
            <a:pPr algn="ctr"/>
            <a:r>
              <a:rPr lang="ru-RU" sz="2400" dirty="0" smtClean="0"/>
              <a:t>сформулируйте понятие «линька». </a:t>
            </a:r>
            <a:endParaRPr lang="ru-RU" sz="24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Рабочий лист – задание № 3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00075" y="4103042"/>
            <a:ext cx="8103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Линька членистоногих</a:t>
            </a:r>
            <a:r>
              <a:rPr lang="ru-RU" sz="2400" dirty="0" smtClean="0"/>
              <a:t> – это ___________________________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66725" y="2307015"/>
            <a:ext cx="837043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solidFill>
                  <a:schemeClr val="bg1">
                    <a:lumMod val="10000"/>
                  </a:schemeClr>
                </a:solidFill>
              </a:rPr>
              <a:t>… Большинство </a:t>
            </a:r>
            <a:r>
              <a:rPr lang="ru-RU" sz="2000" b="1" dirty="0">
                <a:solidFill>
                  <a:schemeClr val="bg1">
                    <a:lumMod val="10000"/>
                  </a:schemeClr>
                </a:solidFill>
              </a:rPr>
              <a:t>видов членистоногих покрыты жёстким хитиновым панцирем (</a:t>
            </a:r>
            <a:r>
              <a:rPr lang="ru-RU" sz="2000" b="1" dirty="0" err="1">
                <a:solidFill>
                  <a:schemeClr val="bg1">
                    <a:lumMod val="10000"/>
                  </a:schemeClr>
                </a:solidFill>
              </a:rPr>
              <a:t>экзоскелетом</a:t>
            </a:r>
            <a:r>
              <a:rPr lang="ru-RU" sz="2000" b="1" dirty="0">
                <a:solidFill>
                  <a:schemeClr val="bg1">
                    <a:lumMod val="10000"/>
                  </a:schemeClr>
                </a:solidFill>
              </a:rPr>
              <a:t>), который затрудняет рост, и между линьками особи меняются в размерах незначительно. </a:t>
            </a:r>
            <a:r>
              <a:rPr lang="ru-RU" sz="2000" b="1" dirty="0" smtClean="0">
                <a:solidFill>
                  <a:schemeClr val="bg1">
                    <a:lumMod val="10000"/>
                  </a:schemeClr>
                </a:solidFill>
              </a:rPr>
              <a:t>Во </a:t>
            </a:r>
            <a:r>
              <a:rPr lang="ru-RU" sz="2000" b="1" dirty="0">
                <a:solidFill>
                  <a:schemeClr val="bg1">
                    <a:lumMod val="10000"/>
                  </a:schemeClr>
                </a:solidFill>
              </a:rPr>
              <a:t>время линьки членистоногие сбрасывают старый </a:t>
            </a:r>
            <a:r>
              <a:rPr lang="ru-RU" sz="2000" b="1" dirty="0" err="1">
                <a:solidFill>
                  <a:schemeClr val="bg1">
                    <a:lumMod val="10000"/>
                  </a:schemeClr>
                </a:solidFill>
              </a:rPr>
              <a:t>экзоскелет</a:t>
            </a:r>
            <a:r>
              <a:rPr lang="ru-RU" sz="2000" b="1" dirty="0">
                <a:solidFill>
                  <a:schemeClr val="bg1">
                    <a:lumMod val="10000"/>
                  </a:schemeClr>
                </a:solidFill>
              </a:rPr>
              <a:t> (сброшенный </a:t>
            </a:r>
            <a:r>
              <a:rPr lang="ru-RU" sz="2000" b="1" dirty="0" err="1">
                <a:solidFill>
                  <a:schemeClr val="bg1">
                    <a:lumMod val="10000"/>
                  </a:schemeClr>
                </a:solidFill>
              </a:rPr>
              <a:t>экзоскелет</a:t>
            </a:r>
            <a:r>
              <a:rPr lang="ru-RU" sz="2000" b="1" dirty="0">
                <a:solidFill>
                  <a:schemeClr val="bg1">
                    <a:lumMod val="10000"/>
                  </a:schemeClr>
                </a:solidFill>
              </a:rPr>
              <a:t> называется </a:t>
            </a:r>
            <a:r>
              <a:rPr lang="ru-RU" sz="2000" b="1" dirty="0" err="1">
                <a:solidFill>
                  <a:schemeClr val="bg1">
                    <a:lumMod val="10000"/>
                  </a:schemeClr>
                </a:solidFill>
              </a:rPr>
              <a:t>экзувием</a:t>
            </a:r>
            <a:r>
              <a:rPr lang="ru-RU" sz="2000" b="1" dirty="0">
                <a:solidFill>
                  <a:schemeClr val="bg1">
                    <a:lumMod val="10000"/>
                  </a:schemeClr>
                </a:solidFill>
              </a:rPr>
              <a:t>), а на его месте образуется новая </a:t>
            </a:r>
            <a:r>
              <a:rPr lang="ru-RU" sz="2000" b="1" dirty="0" smtClean="0">
                <a:solidFill>
                  <a:schemeClr val="bg1">
                    <a:lumMod val="10000"/>
                  </a:schemeClr>
                </a:solidFill>
              </a:rPr>
              <a:t>кутикула…</a:t>
            </a:r>
            <a:endParaRPr lang="ru-RU" sz="2000" b="1" dirty="0">
              <a:solidFill>
                <a:schemeClr val="bg1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192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Проверь себя, исправь ошибки 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36461" y="1190625"/>
            <a:ext cx="810373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/>
              <a:t>Линька</a:t>
            </a:r>
            <a:r>
              <a:rPr lang="ru-RU" sz="2800" dirty="0" smtClean="0"/>
              <a:t> </a:t>
            </a:r>
            <a:r>
              <a:rPr lang="ru-RU" sz="2800" b="1" dirty="0" smtClean="0"/>
              <a:t>членистоногих</a:t>
            </a:r>
            <a:r>
              <a:rPr lang="ru-RU" sz="2800" dirty="0" smtClean="0"/>
              <a:t> – это периодическое </a:t>
            </a:r>
            <a:r>
              <a:rPr lang="ru-RU" sz="2800" dirty="0"/>
              <a:t>сбрасывание кутикулы в период </a:t>
            </a:r>
            <a:r>
              <a:rPr lang="ru-RU" sz="2800" dirty="0" smtClean="0"/>
              <a:t>роста.</a:t>
            </a:r>
            <a:r>
              <a:rPr lang="ru-RU" sz="2800" dirty="0"/>
              <a:t> </a:t>
            </a:r>
            <a:endParaRPr lang="ru-RU" sz="2800" dirty="0" smtClean="0"/>
          </a:p>
          <a:p>
            <a:pPr algn="just"/>
            <a:endParaRPr lang="ru-RU" sz="2400" dirty="0"/>
          </a:p>
          <a:p>
            <a:pPr algn="just"/>
            <a:r>
              <a:rPr lang="ru-RU" sz="2000" b="1" dirty="0">
                <a:solidFill>
                  <a:schemeClr val="bg1">
                    <a:lumMod val="10000"/>
                  </a:schemeClr>
                </a:solidFill>
              </a:rPr>
              <a:t>Линька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</a:rPr>
              <a:t> </a:t>
            </a:r>
            <a:r>
              <a:rPr lang="ru-RU" sz="2000" b="1" dirty="0">
                <a:solidFill>
                  <a:schemeClr val="bg1">
                    <a:lumMod val="10000"/>
                  </a:schemeClr>
                </a:solidFill>
              </a:rPr>
              <a:t>членистоногих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</a:rPr>
              <a:t> происходит только </a:t>
            </a:r>
            <a:r>
              <a:rPr lang="ru-RU" sz="2000" dirty="0" smtClean="0">
                <a:solidFill>
                  <a:schemeClr val="bg1">
                    <a:lumMod val="10000"/>
                  </a:schemeClr>
                </a:solidFill>
              </a:rPr>
              <a:t>во 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</a:rPr>
              <a:t>время личиночной стадии. Взрослые особи не растут и не </a:t>
            </a:r>
            <a:r>
              <a:rPr lang="ru-RU" sz="2000" b="1" dirty="0">
                <a:solidFill>
                  <a:schemeClr val="bg1">
                    <a:lumMod val="10000"/>
                  </a:schemeClr>
                </a:solidFill>
              </a:rPr>
              <a:t>линяют</a:t>
            </a:r>
            <a:r>
              <a:rPr lang="ru-RU" sz="2000" dirty="0">
                <a:solidFill>
                  <a:schemeClr val="bg1">
                    <a:lumMod val="10000"/>
                  </a:schemeClr>
                </a:solidFill>
              </a:rPr>
              <a:t>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35144" y="3409133"/>
            <a:ext cx="1476375" cy="1314450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6889499" y="3712415"/>
            <a:ext cx="6762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?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81175" y="3584810"/>
            <a:ext cx="4048125" cy="1138773"/>
          </a:xfrm>
          <a:prstGeom prst="rect">
            <a:avLst/>
          </a:prstGeom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БАЛЛЫ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2</a:t>
            </a:r>
            <a:r>
              <a:rPr lang="ru-RU" sz="1400" b="1" dirty="0" smtClean="0">
                <a:solidFill>
                  <a:srgbClr val="FF0000"/>
                </a:solidFill>
              </a:rPr>
              <a:t>  – правильно сформулировал понятие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1 </a:t>
            </a:r>
            <a:r>
              <a:rPr lang="ru-RU" sz="1400" b="1" dirty="0" smtClean="0">
                <a:solidFill>
                  <a:srgbClr val="FF0000"/>
                </a:solidFill>
              </a:rPr>
              <a:t> – в понятии были ошибки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0</a:t>
            </a:r>
            <a:r>
              <a:rPr lang="ru-RU" sz="1400" b="1" dirty="0" smtClean="0">
                <a:solidFill>
                  <a:srgbClr val="FF0000"/>
                </a:solidFill>
              </a:rPr>
              <a:t> – не смог сформулировать понятие</a:t>
            </a:r>
          </a:p>
        </p:txBody>
      </p:sp>
    </p:spTree>
    <p:extLst>
      <p:ext uri="{BB962C8B-B14F-4D97-AF65-F5344CB8AC3E}">
        <p14:creationId xmlns:p14="http://schemas.microsoft.com/office/powerpoint/2010/main" val="122352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371" y="2618123"/>
            <a:ext cx="8477250" cy="2514601"/>
          </a:xfrm>
        </p:spPr>
        <p:txBody>
          <a:bodyPr>
            <a:normAutofit/>
          </a:bodyPr>
          <a:lstStyle/>
          <a:p>
            <a:pPr marL="342900" indent="-342900" algn="just">
              <a:buAutoNum type="arabicParenR"/>
            </a:pPr>
            <a:r>
              <a:rPr lang="ru-RU" sz="1800" dirty="0" smtClean="0"/>
              <a:t>Членистоногие </a:t>
            </a:r>
            <a:r>
              <a:rPr lang="ru-RU" sz="1800" dirty="0"/>
              <a:t>встречаются во всех средах обитания:  почвенной, водной, наземно-воздушной и организменной.</a:t>
            </a:r>
          </a:p>
          <a:p>
            <a:pPr marL="342900" indent="-342900" algn="just">
              <a:buAutoNum type="arabicParenR"/>
            </a:pPr>
            <a:r>
              <a:rPr lang="ru-RU" sz="1800" dirty="0"/>
              <a:t>Насекомые служат пищей для птиц и земноводных.</a:t>
            </a:r>
          </a:p>
          <a:p>
            <a:pPr marL="342900" indent="-342900" algn="just">
              <a:buAutoNum type="arabicParenR"/>
            </a:pPr>
            <a:r>
              <a:rPr lang="ru-RU" sz="1800" dirty="0"/>
              <a:t>У членистоногих внутреннее оплодотворение.</a:t>
            </a:r>
          </a:p>
          <a:p>
            <a:pPr marL="342900" indent="-342900" algn="just">
              <a:buAutoNum type="arabicParenR"/>
            </a:pPr>
            <a:r>
              <a:rPr lang="ru-RU" sz="1800" dirty="0"/>
              <a:t>Для членистоногих характерно прямое и непрямое развитие.</a:t>
            </a:r>
          </a:p>
          <a:p>
            <a:pPr marL="342900" indent="-342900" algn="just">
              <a:buAutoNum type="arabicParenR"/>
            </a:pPr>
            <a:r>
              <a:rPr lang="ru-RU" sz="1800" dirty="0"/>
              <a:t>Для членистоногих характерно сложное поведение, основанное на инстинктах.</a:t>
            </a:r>
          </a:p>
          <a:p>
            <a:pPr marL="342900" indent="-342900" algn="just">
              <a:buAutoNum type="arabicParenR"/>
            </a:pPr>
            <a:r>
              <a:rPr lang="ru-RU" sz="1800" dirty="0"/>
              <a:t>Чесоточный зудень вызывает заразное кожное заболевание</a:t>
            </a:r>
            <a:r>
              <a:rPr lang="ru-RU" sz="1800" dirty="0" smtClean="0"/>
              <a:t>.</a:t>
            </a:r>
            <a:endParaRPr lang="ru-RU" sz="18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06878" y="720462"/>
            <a:ext cx="7962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b="1" dirty="0"/>
              <a:t>Выберите и запишите в таблицу </a:t>
            </a:r>
            <a:r>
              <a:rPr lang="ru-RU" b="1" u="sng" dirty="0"/>
              <a:t>три</a:t>
            </a:r>
            <a:r>
              <a:rPr lang="ru-RU" b="1" dirty="0"/>
              <a:t> утверждения из приведенного ниже списка, относящиеся к описанию данных признаков организма.</a:t>
            </a:r>
            <a:endParaRPr lang="ru-RU" altLang="ru-RU" b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/>
              <a:t>ОГЭ (линия </a:t>
            </a:r>
            <a:r>
              <a:rPr lang="ru-RU" sz="2000" dirty="0"/>
              <a:t>7) </a:t>
            </a:r>
            <a:r>
              <a:rPr lang="ru-RU" sz="2000" dirty="0" smtClean="0"/>
              <a:t>              </a:t>
            </a:r>
            <a:r>
              <a:rPr lang="ru-RU" sz="2400" b="1" dirty="0" smtClean="0"/>
              <a:t>Рабочий </a:t>
            </a:r>
            <a:r>
              <a:rPr lang="ru-RU" sz="2400" b="1" dirty="0"/>
              <a:t>лист – задание № 4</a:t>
            </a:r>
            <a:r>
              <a:rPr lang="ru-RU" sz="2400" b="1" dirty="0" smtClean="0"/>
              <a:t>.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0370" y="1470570"/>
            <a:ext cx="8675915" cy="1061829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100" b="1" i="1" dirty="0"/>
              <a:t>Известно, что членистоногие - широко распространены на Земле, служат звеном пищевой цепи, вызывают инфекционные заболевания человека. 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272584"/>
              </p:ext>
            </p:extLst>
          </p:nvPr>
        </p:nvGraphicFramePr>
        <p:xfrm>
          <a:off x="6988628" y="3313339"/>
          <a:ext cx="1581150" cy="464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7050"/>
                <a:gridCol w="527050"/>
                <a:gridCol w="527050"/>
              </a:tblGrid>
              <a:tr h="4642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660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0371" y="2618123"/>
            <a:ext cx="8477250" cy="2514601"/>
          </a:xfrm>
        </p:spPr>
        <p:txBody>
          <a:bodyPr>
            <a:normAutofit/>
          </a:bodyPr>
          <a:lstStyle/>
          <a:p>
            <a:pPr marL="342900" indent="-342900" algn="just">
              <a:buAutoNum type="arabicParenR"/>
            </a:pPr>
            <a:r>
              <a:rPr lang="ru-RU" sz="1800" dirty="0" smtClean="0"/>
              <a:t>Членистоногие </a:t>
            </a:r>
            <a:r>
              <a:rPr lang="ru-RU" sz="1800" dirty="0"/>
              <a:t>встречаются во всех средах обитания:  почвенной, водной, наземно-воздушной и организменной.</a:t>
            </a:r>
          </a:p>
          <a:p>
            <a:pPr marL="342900" indent="-342900" algn="just">
              <a:buAutoNum type="arabicParenR"/>
            </a:pPr>
            <a:r>
              <a:rPr lang="ru-RU" sz="1800" dirty="0"/>
              <a:t>Насекомые служат пищей для птиц и земноводных.</a:t>
            </a:r>
          </a:p>
          <a:p>
            <a:pPr marL="342900" indent="-342900" algn="just">
              <a:buAutoNum type="arabicParenR"/>
            </a:pPr>
            <a:r>
              <a:rPr lang="ru-RU" sz="1800" dirty="0"/>
              <a:t>У членистоногих внутреннее оплодотворение.</a:t>
            </a:r>
          </a:p>
          <a:p>
            <a:pPr marL="342900" indent="-342900" algn="just">
              <a:buAutoNum type="arabicParenR"/>
            </a:pPr>
            <a:r>
              <a:rPr lang="ru-RU" sz="1800" dirty="0"/>
              <a:t>Для членистоногих характерно прямое и непрямое развитие.</a:t>
            </a:r>
          </a:p>
          <a:p>
            <a:pPr marL="342900" indent="-342900" algn="just">
              <a:buAutoNum type="arabicParenR"/>
            </a:pPr>
            <a:r>
              <a:rPr lang="ru-RU" sz="1800" dirty="0"/>
              <a:t>Для членистоногих характерно сложное поведение, основанное на инстинктах.</a:t>
            </a:r>
          </a:p>
          <a:p>
            <a:pPr marL="342900" indent="-342900" algn="just">
              <a:buAutoNum type="arabicParenR"/>
            </a:pPr>
            <a:r>
              <a:rPr lang="ru-RU" sz="1800" dirty="0"/>
              <a:t>Чесоточный зудень вызывает заразное кожное заболевание</a:t>
            </a:r>
            <a:r>
              <a:rPr lang="ru-RU" sz="1800" dirty="0" smtClean="0"/>
              <a:t>.</a:t>
            </a:r>
            <a:endParaRPr lang="ru-RU" sz="18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06878" y="720462"/>
            <a:ext cx="7962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ru-RU" b="1" dirty="0"/>
              <a:t>Выберите и запишите в таблицу </a:t>
            </a:r>
            <a:r>
              <a:rPr lang="ru-RU" b="1" u="sng" dirty="0"/>
              <a:t>три</a:t>
            </a:r>
            <a:r>
              <a:rPr lang="ru-RU" b="1" dirty="0"/>
              <a:t> утверждения из приведенного ниже списка, относящиеся к описанию данных признаков организма.</a:t>
            </a:r>
            <a:endParaRPr lang="ru-RU" altLang="ru-RU" b="1" dirty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/>
              <a:t> </a:t>
            </a:r>
            <a:r>
              <a:rPr lang="ru-RU" sz="2000" dirty="0" smtClean="0"/>
              <a:t>         </a:t>
            </a:r>
            <a:r>
              <a:rPr lang="ru-RU" sz="2400" b="1" dirty="0" smtClean="0"/>
              <a:t>Самопроверка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0370" y="1470570"/>
            <a:ext cx="8675915" cy="1061829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100" b="1" i="1" dirty="0"/>
              <a:t>Известно, что членистоногие - широко распространены на Земле, служат звеном пищевой цепи, вызывают инфекционные заболевания человека. 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0792945"/>
              </p:ext>
            </p:extLst>
          </p:nvPr>
        </p:nvGraphicFramePr>
        <p:xfrm>
          <a:off x="3683453" y="369942"/>
          <a:ext cx="2088696" cy="701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6232"/>
                <a:gridCol w="696232"/>
                <a:gridCol w="696232"/>
              </a:tblGrid>
              <a:tr h="464276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FF0000"/>
                          </a:solidFill>
                        </a:rPr>
                        <a:t>1</a:t>
                      </a:r>
                      <a:endParaRPr lang="ru-RU" sz="4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ru-RU" sz="4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ru-RU" sz="40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193490" y="3014718"/>
            <a:ext cx="3419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Количество верных ответов 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7400925" y="3322494"/>
            <a:ext cx="1004605" cy="866775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712409" y="3494272"/>
            <a:ext cx="3816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6746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83128" y="1169194"/>
            <a:ext cx="7232197" cy="3263504"/>
          </a:xfrm>
          <a:ln>
            <a:noFill/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Вставьте пропущенные слова. Устно</a:t>
            </a:r>
            <a:r>
              <a:rPr lang="ru-RU" b="1" dirty="0" smtClean="0"/>
              <a:t>.</a:t>
            </a:r>
          </a:p>
          <a:p>
            <a:pPr marL="0" indent="0">
              <a:buNone/>
            </a:pPr>
            <a:endParaRPr lang="ru-RU" sz="900" dirty="0"/>
          </a:p>
          <a:p>
            <a:pPr marL="0" indent="0">
              <a:lnSpc>
                <a:spcPct val="150000"/>
              </a:lnSpc>
              <a:buNone/>
            </a:pPr>
            <a:r>
              <a:rPr lang="ru-RU" dirty="0"/>
              <a:t>1. Тип Членистоногих включает следующие классы: ____________.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/>
              <a:t>2. Представители типа занимают такие среды обитания, как _____ 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/>
              <a:t>3. У всех животных данного типа  симметрия тела_______________.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/>
              <a:t>4. Тело разделено на _______________________________________.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/>
              <a:t>5. Покровы_______________________________________________ 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/>
              <a:t>6. Способ смены покровов: __________________________________.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Закрепление и обобщение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842370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47659" y="901601"/>
            <a:ext cx="3796341" cy="647699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C00000"/>
                </a:solidFill>
              </a:rPr>
              <a:t>Самый многочисленный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Самый распространенный</a:t>
            </a:r>
            <a:br>
              <a:rPr lang="ru-RU" sz="2400" b="1" dirty="0" smtClean="0">
                <a:solidFill>
                  <a:srgbClr val="C00000"/>
                </a:solidFill>
              </a:rPr>
            </a:br>
            <a:r>
              <a:rPr lang="ru-RU" sz="2400" b="1" dirty="0" smtClean="0">
                <a:solidFill>
                  <a:srgbClr val="C00000"/>
                </a:solidFill>
              </a:rPr>
              <a:t> Самый процветающий тип животных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Picture 3" descr="Членистоноги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800" y="1393330"/>
            <a:ext cx="3900488" cy="3330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Гриб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3801" y="1393330"/>
            <a:ext cx="3900487" cy="33301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5" descr="Цветковые растени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278"/>
          <a:stretch/>
        </p:blipFill>
        <p:spPr bwMode="auto">
          <a:xfrm>
            <a:off x="2517677" y="1393330"/>
            <a:ext cx="3799556" cy="1808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3" descr="Простейшие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64"/>
          <a:stretch/>
        </p:blipFill>
        <p:spPr bwMode="auto">
          <a:xfrm rot="21427887">
            <a:off x="4392715" y="1446836"/>
            <a:ext cx="1951307" cy="3239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1" descr="Позвоночные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928" t="54945"/>
          <a:stretch/>
        </p:blipFill>
        <p:spPr bwMode="auto">
          <a:xfrm>
            <a:off x="4414042" y="3076809"/>
            <a:ext cx="2050258" cy="164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9" descr="Моллюски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97" t="52513"/>
          <a:stretch/>
        </p:blipFill>
        <p:spPr bwMode="auto">
          <a:xfrm rot="21357441">
            <a:off x="4475918" y="3059662"/>
            <a:ext cx="1947185" cy="158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7" descr="Другие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73" b="35694"/>
          <a:stretch/>
        </p:blipFill>
        <p:spPr bwMode="auto">
          <a:xfrm rot="21318940">
            <a:off x="2377863" y="2999349"/>
            <a:ext cx="3987320" cy="561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8" name="Прямоугольник 19"/>
          <p:cNvSpPr>
            <a:spLocks noChangeArrowheads="1"/>
          </p:cNvSpPr>
          <p:nvPr/>
        </p:nvSpPr>
        <p:spPr bwMode="auto">
          <a:xfrm>
            <a:off x="5048185" y="1497509"/>
            <a:ext cx="1643062" cy="8002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400" b="1" dirty="0">
                <a:latin typeface="Verdana" pitchFamily="34" charset="0"/>
              </a:rPr>
              <a:t>Цветковые</a:t>
            </a:r>
          </a:p>
          <a:p>
            <a:r>
              <a:rPr lang="ru-RU" sz="1400" b="1" dirty="0">
                <a:latin typeface="Verdana" pitchFamily="34" charset="0"/>
              </a:rPr>
              <a:t>Растения</a:t>
            </a:r>
          </a:p>
          <a:p>
            <a:endParaRPr lang="ru-RU" dirty="0">
              <a:latin typeface="Verdana" pitchFamily="34" charset="0"/>
            </a:endParaRPr>
          </a:p>
        </p:txBody>
      </p:sp>
      <p:sp>
        <p:nvSpPr>
          <p:cNvPr id="7179" name="Прямоугольник 20"/>
          <p:cNvSpPr>
            <a:spLocks noChangeArrowheads="1"/>
          </p:cNvSpPr>
          <p:nvPr/>
        </p:nvSpPr>
        <p:spPr bwMode="auto">
          <a:xfrm>
            <a:off x="3857625" y="1085553"/>
            <a:ext cx="84670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400" b="1" dirty="0">
                <a:latin typeface="Verdana" pitchFamily="34" charset="0"/>
              </a:rPr>
              <a:t>Грибы</a:t>
            </a:r>
          </a:p>
        </p:txBody>
      </p:sp>
      <p:sp>
        <p:nvSpPr>
          <p:cNvPr id="7180" name="Прямоугольник 21"/>
          <p:cNvSpPr>
            <a:spLocks noChangeArrowheads="1"/>
          </p:cNvSpPr>
          <p:nvPr/>
        </p:nvSpPr>
        <p:spPr bwMode="auto">
          <a:xfrm>
            <a:off x="6274305" y="2529694"/>
            <a:ext cx="14638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400" b="1" dirty="0">
                <a:latin typeface="Verdana" pitchFamily="34" charset="0"/>
              </a:rPr>
              <a:t>Простейшие</a:t>
            </a:r>
          </a:p>
        </p:txBody>
      </p:sp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762068" y="2658581"/>
            <a:ext cx="175560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1400" b="1" dirty="0">
                <a:latin typeface="Verdana" pitchFamily="34" charset="0"/>
              </a:rPr>
              <a:t>Членистоногие</a:t>
            </a:r>
          </a:p>
        </p:txBody>
      </p:sp>
      <p:sp>
        <p:nvSpPr>
          <p:cNvPr id="7183" name="Прямоугольник 24"/>
          <p:cNvSpPr>
            <a:spLocks noChangeArrowheads="1"/>
          </p:cNvSpPr>
          <p:nvPr/>
        </p:nvSpPr>
        <p:spPr bwMode="auto">
          <a:xfrm>
            <a:off x="6143626" y="3419310"/>
            <a:ext cx="126669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400" b="1" dirty="0">
                <a:latin typeface="Verdana" pitchFamily="34" charset="0"/>
              </a:rPr>
              <a:t>Моллюски</a:t>
            </a:r>
          </a:p>
        </p:txBody>
      </p:sp>
      <p:sp>
        <p:nvSpPr>
          <p:cNvPr id="26" name="Text Box 12"/>
          <p:cNvSpPr txBox="1">
            <a:spLocks noChangeArrowheads="1"/>
          </p:cNvSpPr>
          <p:nvPr/>
        </p:nvSpPr>
        <p:spPr bwMode="auto">
          <a:xfrm>
            <a:off x="5975310" y="3851283"/>
            <a:ext cx="160332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ru-RU" sz="1400" b="1" dirty="0">
                <a:latin typeface="Verdana" pitchFamily="34" charset="0"/>
              </a:rPr>
              <a:t>Позвоночные</a:t>
            </a:r>
          </a:p>
        </p:txBody>
      </p:sp>
      <p:sp>
        <p:nvSpPr>
          <p:cNvPr id="7185" name="Прямоугольник 26"/>
          <p:cNvSpPr>
            <a:spLocks noChangeArrowheads="1"/>
          </p:cNvSpPr>
          <p:nvPr/>
        </p:nvSpPr>
        <p:spPr bwMode="auto">
          <a:xfrm>
            <a:off x="6286500" y="2839853"/>
            <a:ext cx="20002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400" b="1" dirty="0">
                <a:latin typeface="Verdana" pitchFamily="34" charset="0"/>
              </a:rPr>
              <a:t>Другие</a:t>
            </a:r>
          </a:p>
          <a:p>
            <a:r>
              <a:rPr lang="ru-RU" sz="1400" b="1" dirty="0">
                <a:latin typeface="Verdana" pitchFamily="34" charset="0"/>
              </a:rPr>
              <a:t>беспозвоночные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2" y="217714"/>
            <a:ext cx="4874078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Тема урока </a:t>
            </a:r>
            <a:r>
              <a:rPr lang="ru-RU" sz="3200" b="1" dirty="0" smtClean="0"/>
              <a:t>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54909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Подведение итогов </a:t>
            </a:r>
            <a:endParaRPr lang="ru-R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510540" y="820430"/>
            <a:ext cx="526542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Рабочий лист – суммируем баллы за задания</a:t>
            </a:r>
          </a:p>
          <a:p>
            <a:r>
              <a:rPr lang="ru-RU" dirty="0" smtClean="0"/>
              <a:t>Задание 1</a:t>
            </a:r>
          </a:p>
          <a:p>
            <a:r>
              <a:rPr lang="ru-RU" dirty="0" smtClean="0"/>
              <a:t>Задание 2</a:t>
            </a:r>
          </a:p>
          <a:p>
            <a:r>
              <a:rPr lang="ru-RU" dirty="0" smtClean="0"/>
              <a:t>Задание 3</a:t>
            </a:r>
          </a:p>
          <a:p>
            <a:r>
              <a:rPr lang="ru-RU" dirty="0" smtClean="0"/>
              <a:t>Задание 4</a:t>
            </a:r>
          </a:p>
          <a:p>
            <a:endParaRPr lang="ru-RU" sz="800" b="1" dirty="0" smtClean="0"/>
          </a:p>
          <a:p>
            <a:r>
              <a:rPr lang="ru-RU" b="1" dirty="0" smtClean="0"/>
              <a:t>Итоговое количество баллов </a:t>
            </a:r>
            <a:r>
              <a:rPr lang="ru-RU" dirty="0" smtClean="0"/>
              <a:t>- _______</a:t>
            </a:r>
          </a:p>
          <a:p>
            <a:r>
              <a:rPr lang="ru-RU" sz="800" dirty="0" smtClean="0"/>
              <a:t>_______________________________________________________________________________________</a:t>
            </a:r>
          </a:p>
          <a:p>
            <a:endParaRPr lang="ru-RU" sz="800" dirty="0" smtClean="0"/>
          </a:p>
          <a:p>
            <a:r>
              <a:rPr lang="ru-RU" b="1" dirty="0" smtClean="0"/>
              <a:t>Критерии оценивания </a:t>
            </a:r>
          </a:p>
          <a:p>
            <a:r>
              <a:rPr lang="ru-RU" b="1" dirty="0" smtClean="0"/>
              <a:t>13-15</a:t>
            </a:r>
            <a:r>
              <a:rPr lang="ru-RU" dirty="0" smtClean="0"/>
              <a:t> баллов – оценка </a:t>
            </a:r>
            <a:r>
              <a:rPr lang="ru-RU" b="1" dirty="0" smtClean="0"/>
              <a:t>«5»</a:t>
            </a:r>
          </a:p>
          <a:p>
            <a:r>
              <a:rPr lang="ru-RU" b="1" dirty="0" smtClean="0"/>
              <a:t>10-12</a:t>
            </a:r>
            <a:r>
              <a:rPr lang="ru-RU" dirty="0" smtClean="0"/>
              <a:t> </a:t>
            </a:r>
            <a:r>
              <a:rPr lang="ru-RU" dirty="0"/>
              <a:t>баллов – оценка </a:t>
            </a:r>
            <a:r>
              <a:rPr lang="ru-RU" b="1" dirty="0" smtClean="0"/>
              <a:t>«4»</a:t>
            </a:r>
            <a:endParaRPr lang="ru-RU" b="1" dirty="0"/>
          </a:p>
          <a:p>
            <a:r>
              <a:rPr lang="ru-RU" b="1" dirty="0" smtClean="0"/>
              <a:t>7-9</a:t>
            </a:r>
            <a:r>
              <a:rPr lang="ru-RU" dirty="0" smtClean="0"/>
              <a:t> </a:t>
            </a:r>
            <a:r>
              <a:rPr lang="ru-RU" dirty="0"/>
              <a:t>баллов – оценка </a:t>
            </a:r>
            <a:r>
              <a:rPr lang="ru-RU" b="1" dirty="0" smtClean="0"/>
              <a:t>«3»</a:t>
            </a:r>
            <a:endParaRPr lang="ru-RU" b="1" dirty="0"/>
          </a:p>
          <a:p>
            <a:r>
              <a:rPr lang="ru-RU" b="1" dirty="0" smtClean="0"/>
              <a:t>6 </a:t>
            </a:r>
            <a:r>
              <a:rPr lang="ru-RU" dirty="0" smtClean="0"/>
              <a:t>баллов и ниже </a:t>
            </a:r>
            <a:r>
              <a:rPr lang="ru-RU" dirty="0"/>
              <a:t>– оценка </a:t>
            </a:r>
            <a:r>
              <a:rPr lang="ru-RU" b="1" dirty="0" smtClean="0"/>
              <a:t>«2»</a:t>
            </a:r>
            <a:endParaRPr lang="ru-RU" b="1" dirty="0"/>
          </a:p>
          <a:p>
            <a:endParaRPr lang="ru-RU" sz="800" b="1" dirty="0" smtClean="0"/>
          </a:p>
          <a:p>
            <a:r>
              <a:rPr lang="ru-RU" b="1" dirty="0" smtClean="0"/>
              <a:t>Итоговая оценка </a:t>
            </a:r>
            <a:r>
              <a:rPr lang="ru-RU" dirty="0" smtClean="0"/>
              <a:t>- _______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33877" y="2198535"/>
            <a:ext cx="676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?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52779" y="4190881"/>
            <a:ext cx="6762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?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88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467" y="114300"/>
            <a:ext cx="6593838" cy="49453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/>
              <a:t>Рефлексия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9411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/>
              <a:t>Рефлексия                                    </a:t>
            </a:r>
            <a:r>
              <a:rPr lang="ru-RU" sz="2400" b="1" dirty="0" smtClean="0">
                <a:solidFill>
                  <a:schemeClr val="bg1"/>
                </a:solidFill>
              </a:rPr>
              <a:t>Оживите </a:t>
            </a:r>
            <a:r>
              <a:rPr lang="ru-RU" sz="2400" b="1" dirty="0">
                <a:solidFill>
                  <a:schemeClr val="bg1"/>
                </a:solidFill>
              </a:rPr>
              <a:t>дерево знаний</a:t>
            </a:r>
            <a:r>
              <a:rPr lang="ru-RU" sz="2400" b="1" dirty="0" smtClean="0">
                <a:solidFill>
                  <a:schemeClr val="bg1"/>
                </a:solidFill>
              </a:rPr>
              <a:t>!</a:t>
            </a:r>
            <a:endParaRPr lang="ru-RU" sz="24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ДОМ\Downloads\47bfc440ef429292c77ee13d1beabb54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054" y="789214"/>
            <a:ext cx="3851820" cy="423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вал 4"/>
          <p:cNvSpPr/>
          <p:nvPr/>
        </p:nvSpPr>
        <p:spPr>
          <a:xfrm>
            <a:off x="5448300" y="1396807"/>
            <a:ext cx="457200" cy="457200"/>
          </a:xfrm>
          <a:prstGeom prst="ellips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448300" y="2448945"/>
            <a:ext cx="457200" cy="457200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448300" y="3420158"/>
            <a:ext cx="457200" cy="4572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191250" y="1302241"/>
            <a:ext cx="2735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Урок очень интересный, мне всё понравилось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91250" y="2354378"/>
            <a:ext cx="273503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Мне понравился урок, но я не со всем справился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91250" y="3325592"/>
            <a:ext cx="2735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Было скучно, я ничего не выполнил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9202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085850"/>
            <a:ext cx="8430986" cy="37468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Обязательное:</a:t>
            </a:r>
          </a:p>
          <a:p>
            <a:pPr marL="0" indent="0">
              <a:buNone/>
            </a:pPr>
            <a:r>
              <a:rPr lang="ru-RU" dirty="0" smtClean="0"/>
              <a:t>Параграф 23, с.103 задание №2 - на оценку «</a:t>
            </a:r>
            <a:r>
              <a:rPr lang="ru-RU" b="1" dirty="0" smtClean="0"/>
              <a:t>3</a:t>
            </a:r>
            <a:r>
              <a:rPr lang="ru-RU" dirty="0" smtClean="0"/>
              <a:t>»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ru-RU" sz="2400" b="1" dirty="0" smtClean="0"/>
              <a:t>По </a:t>
            </a:r>
            <a:r>
              <a:rPr lang="ru-RU" sz="2400" b="1" dirty="0"/>
              <a:t>желанию</a:t>
            </a:r>
            <a:r>
              <a:rPr lang="ru-RU" sz="2400" b="1" dirty="0" smtClean="0"/>
              <a:t>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b="1" dirty="0"/>
              <a:t>- составить кроссворд </a:t>
            </a:r>
            <a:r>
              <a:rPr lang="ru-RU" dirty="0"/>
              <a:t>«Членистоногие</a:t>
            </a:r>
            <a:r>
              <a:rPr lang="ru-RU" dirty="0" smtClean="0"/>
              <a:t>»</a:t>
            </a:r>
            <a:r>
              <a:rPr lang="ru-RU" dirty="0"/>
              <a:t> - на оценку </a:t>
            </a:r>
            <a:r>
              <a:rPr lang="ru-RU" dirty="0" smtClean="0"/>
              <a:t>«</a:t>
            </a:r>
            <a:r>
              <a:rPr lang="ru-RU" b="1" dirty="0" smtClean="0"/>
              <a:t>4</a:t>
            </a:r>
            <a:r>
              <a:rPr lang="ru-RU" dirty="0" smtClean="0"/>
              <a:t>»</a:t>
            </a:r>
            <a:endParaRPr lang="ru-RU" dirty="0"/>
          </a:p>
          <a:p>
            <a:pPr marL="0" indent="0">
              <a:lnSpc>
                <a:spcPct val="150000"/>
              </a:lnSpc>
              <a:buNone/>
            </a:pPr>
            <a:r>
              <a:rPr lang="ru-RU" b="1" dirty="0" smtClean="0"/>
              <a:t>- </a:t>
            </a:r>
            <a:r>
              <a:rPr lang="ru-RU" b="1" dirty="0"/>
              <a:t>приготовить </a:t>
            </a:r>
            <a:r>
              <a:rPr lang="ru-RU" b="1" dirty="0" smtClean="0"/>
              <a:t>сообщение </a:t>
            </a:r>
            <a:r>
              <a:rPr lang="ru-RU" dirty="0" smtClean="0"/>
              <a:t>(с презентацией) </a:t>
            </a:r>
            <a:r>
              <a:rPr lang="ru-RU" dirty="0"/>
              <a:t>о </a:t>
            </a:r>
            <a:r>
              <a:rPr lang="ru-RU" dirty="0" smtClean="0"/>
              <a:t>каком-либо </a:t>
            </a:r>
            <a:r>
              <a:rPr lang="ru-RU" dirty="0"/>
              <a:t>интересном </a:t>
            </a:r>
            <a:r>
              <a:rPr lang="ru-RU" dirty="0" smtClean="0"/>
              <a:t> 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dirty="0" smtClean="0"/>
              <a:t>   представителе ракообразных (краб, омар, мокрица</a:t>
            </a:r>
            <a:r>
              <a:rPr lang="ru-RU" dirty="0" smtClean="0"/>
              <a:t>,..) - на </a:t>
            </a:r>
            <a:r>
              <a:rPr lang="ru-RU" dirty="0"/>
              <a:t>оценку </a:t>
            </a:r>
            <a:r>
              <a:rPr lang="ru-RU" dirty="0" smtClean="0"/>
              <a:t>«</a:t>
            </a:r>
            <a:r>
              <a:rPr lang="ru-RU" b="1" dirty="0" smtClean="0"/>
              <a:t>5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Домашнее задание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93630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EF3D86F-3695-4D73-9FC0-8E6FA9AEF7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1500" y="1318022"/>
            <a:ext cx="4095750" cy="179070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Общая характеристика членистоногих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1627155-FB90-4632-B883-45D9E63150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1500" y="3177778"/>
            <a:ext cx="3981450" cy="1241822"/>
          </a:xfrm>
        </p:spPr>
        <p:txBody>
          <a:bodyPr/>
          <a:lstStyle/>
          <a:p>
            <a:r>
              <a:rPr lang="ru-RU" dirty="0"/>
              <a:t>8 класс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241C59E1-A7A3-49A0-9634-35369E6B22CB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CD9093C5-9AFB-451E-90D3-27CC5C2721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4825" y="161925"/>
            <a:ext cx="46672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8563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3"/>
            <a:ext cx="8675915" cy="963387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Общая характеристика </a:t>
            </a:r>
            <a:r>
              <a:rPr lang="ru-RU" sz="2000" b="1" dirty="0" smtClean="0"/>
              <a:t>Типа Членистоногие                   </a:t>
            </a:r>
            <a:r>
              <a:rPr lang="ru-RU" sz="2400" b="1" dirty="0" smtClean="0"/>
              <a:t>Цели?</a:t>
            </a:r>
            <a:endParaRPr lang="ru-RU" sz="2000" b="1" dirty="0"/>
          </a:p>
        </p:txBody>
      </p:sp>
      <p:pic>
        <p:nvPicPr>
          <p:cNvPr id="1026" name="Picture 2" descr="C:\Users\ДОМ\Downloads\2025-11-25_19-47-2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978" y="1276349"/>
            <a:ext cx="7124700" cy="3757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09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3"/>
            <a:ext cx="8675915" cy="481693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Происхождение Членистоногих</a:t>
            </a:r>
            <a:endParaRPr lang="ru-RU" sz="2400" dirty="0"/>
          </a:p>
        </p:txBody>
      </p:sp>
      <p:pic>
        <p:nvPicPr>
          <p:cNvPr id="2050" name="Picture 2" descr="C:\Users\ДОМ\Downloads\2025-11-25_20-01-5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0225" y="1520309"/>
            <a:ext cx="5200650" cy="353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0370" y="781645"/>
            <a:ext cx="86759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Членистоногие</a:t>
            </a:r>
            <a:r>
              <a:rPr lang="ru-RU" dirty="0"/>
              <a:t> — древние животные, согласно ископаемым останкам, они жили </a:t>
            </a:r>
            <a:r>
              <a:rPr lang="ru-RU" dirty="0" smtClean="0"/>
              <a:t>более 500 </a:t>
            </a:r>
            <a:r>
              <a:rPr lang="ru-RU" dirty="0"/>
              <a:t>млн лет назад.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0371" y="2450068"/>
            <a:ext cx="1468551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Трилобиты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715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B21AAD2-55C1-4B85-A19F-45891DB3D10E}"/>
              </a:ext>
            </a:extLst>
          </p:cNvPr>
          <p:cNvSpPr txBox="1"/>
          <p:nvPr/>
        </p:nvSpPr>
        <p:spPr>
          <a:xfrm>
            <a:off x="500742" y="958721"/>
            <a:ext cx="795745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200" b="1" dirty="0"/>
              <a:t>Членистоногие</a:t>
            </a:r>
            <a:r>
              <a:rPr lang="ru-RU" sz="2200" dirty="0"/>
              <a:t> – это самый многочисленный тип животных, объединяющий более </a:t>
            </a:r>
            <a:r>
              <a:rPr lang="ru-RU" sz="2200" b="1" dirty="0"/>
              <a:t>80-85%</a:t>
            </a:r>
            <a:r>
              <a:rPr lang="ru-RU" sz="2200" dirty="0"/>
              <a:t> всех известных биологических видов на Земле. К ним относятся раки, пауки, скорпионы, клещи, насекомые, многоножки и другие.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1" y="217714"/>
            <a:ext cx="8675915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Общая характеристика типа Членистоногие (Arthropoda)</a:t>
            </a:r>
            <a:endParaRPr lang="ru-RU" sz="2400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39F7458-597B-46F5-B4B8-4CD93DD8C5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729323"/>
            <a:ext cx="2759410" cy="241417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54EC7269-FADB-4DCE-86F0-4189947528A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59410" y="2729323"/>
            <a:ext cx="3621267" cy="2414178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0DE2109-504E-482D-A0DB-64C36C4292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0677" y="2738229"/>
            <a:ext cx="2759410" cy="2414177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685B1247-5907-4553-B7C7-045E9E6932A7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54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B21AAD2-55C1-4B85-A19F-45891DB3D10E}"/>
              </a:ext>
            </a:extLst>
          </p:cNvPr>
          <p:cNvSpPr txBox="1"/>
          <p:nvPr/>
        </p:nvSpPr>
        <p:spPr>
          <a:xfrm>
            <a:off x="250371" y="958721"/>
            <a:ext cx="6150429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Наземно-воздушная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большинство насекомых, пауки, многоножки, некоторые ракообразные (мокрицы).</a:t>
            </a:r>
          </a:p>
          <a:p>
            <a:pPr algn="just"/>
            <a:r>
              <a:rPr lang="ru-RU" sz="2000" b="1" dirty="0"/>
              <a:t>Водная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ракообразные (раки, крабы, креветки, дафнии, циклопы), а также водные личинки многих насекомых (например, стрекоз, комаров, поденок).</a:t>
            </a:r>
          </a:p>
          <a:p>
            <a:pPr algn="just"/>
            <a:r>
              <a:rPr lang="ru-RU" sz="2000" b="1" dirty="0"/>
              <a:t>Почвенная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муравьи, термиты, личинки жуков, многоножки, клещи.</a:t>
            </a:r>
          </a:p>
          <a:p>
            <a:pPr algn="just"/>
            <a:r>
              <a:rPr lang="ru-RU" sz="2000" b="1" dirty="0"/>
              <a:t>Организменная </a:t>
            </a:r>
            <a:r>
              <a:rPr lang="ru-RU" sz="2000" dirty="0"/>
              <a:t> 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2000" dirty="0"/>
              <a:t>вши, блохи, чесоточные зудни, иксодовые клещи.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ru-RU" sz="22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091B0368-6499-4C06-9560-662233FF1B1A}"/>
              </a:ext>
            </a:extLst>
          </p:cNvPr>
          <p:cNvSpPr/>
          <p:nvPr/>
        </p:nvSpPr>
        <p:spPr>
          <a:xfrm>
            <a:off x="250372" y="217714"/>
            <a:ext cx="5949462" cy="45720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Среды обитания членистоногих</a:t>
            </a:r>
            <a:endParaRPr lang="ru-RU" sz="2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1E0DFEF5-2942-4B77-B832-09384BDA6A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184" y="2571181"/>
            <a:ext cx="2289439" cy="1285589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B2B181B6-AEC5-468A-B037-86CAB81342E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186" y="1285591"/>
            <a:ext cx="2289439" cy="1285589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15208B07-A11A-47C2-B9AC-AA6AE312C4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4187" y="1"/>
            <a:ext cx="2289440" cy="128559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="" xmlns:a16="http://schemas.microsoft.com/office/drawing/2014/main" id="{D796B32E-3399-4E36-9162-3526CBCE927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15608" y="3857911"/>
            <a:ext cx="2278015" cy="1285589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83C6273C-21A2-41DD-8241-746DD86E1174}"/>
              </a:ext>
            </a:extLst>
          </p:cNvPr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38100">
            <a:solidFill>
              <a:schemeClr val="tx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58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8">
      <a:dk1>
        <a:srgbClr val="4C4C72"/>
      </a:dk1>
      <a:lt1>
        <a:srgbClr val="FBFBFB"/>
      </a:lt1>
      <a:dk2>
        <a:srgbClr val="32324C"/>
      </a:dk2>
      <a:lt2>
        <a:srgbClr val="EAE5EB"/>
      </a:lt2>
      <a:accent1>
        <a:srgbClr val="C1C1D6"/>
      </a:accent1>
      <a:accent2>
        <a:srgbClr val="E0E0EA"/>
      </a:accent2>
      <a:accent3>
        <a:srgbClr val="C1C1D6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3075</TotalTime>
  <Words>1502</Words>
  <Application>Microsoft Office PowerPoint</Application>
  <PresentationFormat>Экран (16:9)</PresentationFormat>
  <Paragraphs>282</Paragraphs>
  <Slides>43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Презентация PowerPoint</vt:lpstr>
      <vt:lpstr>Презентация PowerPoint</vt:lpstr>
      <vt:lpstr>Презентация PowerPoint</vt:lpstr>
      <vt:lpstr>Самый многочисленный Самый распространенный  Самый процветающий тип животных</vt:lpstr>
      <vt:lpstr>Общая характеристика членистоногих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Общая характеристика членистоногих</dc:title>
  <dc:creator>Надежда Хомякова</dc:creator>
  <cp:lastModifiedBy>Пользователь Windows</cp:lastModifiedBy>
  <cp:revision>211</cp:revision>
  <dcterms:created xsi:type="dcterms:W3CDTF">2025-11-21T17:37:01Z</dcterms:created>
  <dcterms:modified xsi:type="dcterms:W3CDTF">2025-12-16T16:46:48Z</dcterms:modified>
</cp:coreProperties>
</file>