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67" r:id="rId2"/>
    <p:sldId id="277" r:id="rId3"/>
    <p:sldId id="268" r:id="rId4"/>
    <p:sldId id="278" r:id="rId5"/>
    <p:sldId id="260" r:id="rId6"/>
    <p:sldId id="261" r:id="rId7"/>
    <p:sldId id="262" r:id="rId8"/>
    <p:sldId id="264" r:id="rId9"/>
    <p:sldId id="270" r:id="rId10"/>
    <p:sldId id="271" r:id="rId11"/>
    <p:sldId id="27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592" y="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C778D-A51C-43E6-937B-E5C4E2DF0E36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6F4FF-F18E-4611-ACA0-6BE080C15F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03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Прием «Корзина гипотез»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Урок</a:t>
            </a:r>
            <a:r>
              <a:rPr lang="ru-RU" baseline="0" dirty="0"/>
              <a:t> ОРКСЭ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Интеллект карты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Синквейн</a:t>
            </a:r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Учить детей сегодня трудно,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раньше было нелегко.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Век XXI – век открытий,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Век инноваций, новизны,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от учителя зависит,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Какими дети быть должны.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Желаю вам, чтоб дети в вашем классе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Светились от улыбок и любви,	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Здоровья вам и творческих успехов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век инноваций, новизны!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6F4FF-F18E-4611-ACA0-6BE080C15FA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25E80-C8BC-41AB-9060-3824C4471982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AAFAA-25B1-4539-B03C-1F70E98B62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-2064333"/>
            <a:ext cx="780983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dirty="0"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-1202557"/>
            <a:ext cx="69442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7210" y="351713"/>
            <a:ext cx="8229600" cy="4821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latin typeface="Times New Roman"/>
                <a:ea typeface="Times New Roman"/>
                <a:cs typeface="Times New Roman"/>
              </a:rPr>
              <a:t>Мастер-класс «Приемы и методы по формированию и оценки УУД: из опыта работы»</a:t>
            </a:r>
          </a:p>
          <a:p>
            <a:endParaRPr lang="ru-RU" i="1" dirty="0"/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РМО учителей истории, обществознания,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ИиКГА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ОРКСЭ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16.12.2025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№ 3 «Формирование регулятивных универсальных учебных действий школьников (целеполагание, планирование, осуществление самоконтроля,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самоанализа и самооценки, привлечение к оценочной деятельности)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эффективной подготовки обучающихся к ГИА»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000" b="1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5517232"/>
            <a:ext cx="4572000" cy="9605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Сурнина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Т.Н., учитель обществознания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МОУ «Дмитриевская СОШ», 16.12.2025 г.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8497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52719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6">
                    <a:lumMod val="50000"/>
                  </a:schemeClr>
                </a:solidFill>
              </a:rPr>
              <a:t>Оцените работу соперников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692696"/>
            <a:ext cx="6606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Учить детей сегодня трудно,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И раньше было нелегко.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Век XXI – век открытий,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Век инноваций, новизны,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Но от учителя зависит,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Какими дети быть должны.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Желаю вам, чтоб дети в вашем классе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Светились от улыбок и любви,	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Здоровья вам и творческих успехов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i="1" dirty="0">
                <a:solidFill>
                  <a:schemeClr val="accent6">
                    <a:lumMod val="50000"/>
                  </a:schemeClr>
                </a:solidFill>
              </a:rPr>
              <a:t>В век инноваций, новизны!</a:t>
            </a:r>
          </a:p>
        </p:txBody>
      </p:sp>
      <p:pic>
        <p:nvPicPr>
          <p:cNvPr id="7171" name="Picture 3" descr="C:\Users\user\Desktop\effects-of-living-in-the-technological-wor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88640"/>
            <a:ext cx="3635896" cy="2417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C:\Users\user\Desktop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7" y="4941168"/>
            <a:ext cx="2510948" cy="175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9938" name="Picture 2" descr="C:\Users\user\Desktop\kartinka-spasibo-za-vnimanie-dlya-prezentacii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91440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-2064333"/>
            <a:ext cx="780983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dirty="0"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-1202557"/>
            <a:ext cx="69442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4421" y="836712"/>
            <a:ext cx="7513475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6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перестают мыслить, когда перестают читать</a:t>
            </a:r>
          </a:p>
          <a:p>
            <a:pPr lvl="0" algn="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36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Дидро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21" y="2132856"/>
            <a:ext cx="3505200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5052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39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396552" y="548681"/>
            <a:ext cx="9361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/>
              <a:t>Алфавит</a:t>
            </a:r>
            <a:endParaRPr lang="ru-RU" sz="40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2880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Собери буквы русского алфавита и составь термин</a:t>
            </a:r>
          </a:p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GD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HN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ZD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396552" y="548681"/>
            <a:ext cx="9361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ru-RU" sz="2000" dirty="0">
                <a:solidFill>
                  <a:srgbClr val="000000"/>
                </a:solidFill>
                <a:latin typeface="Impact" panose="020B0806030902050204" pitchFamily="34" charset="0"/>
                <a:ea typeface="Times New Roman" panose="02020603050405020304" pitchFamily="18" charset="0"/>
              </a:rPr>
              <a:t>ПРАВИЛА РАБОТЫ В ГРУППЕ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516" y="948791"/>
            <a:ext cx="8532948" cy="5454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Активное участие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Каждый участник активно участвует в работе группы, высказывая свое мнение и идеи.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Отсутствие критики идей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Во время мозгового штурма любые идеи принимаются без критики. Отрицательные отзывы допускаются лишь конструктивной форме позже, в рамках обсуждения.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Уважительное отношение: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Участники относятся друг к другу уважительно, терпимо слушают мнения всех членов группы.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Концентрация внимания: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Важно внимательно выслушивать собеседника, проявлять интерес к мнению окружающих.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Коллективное принятие решений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Все важные решения принимаются коллективно, путем открытого обсуждения и голосования.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Четкое распределение ролей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Каждый участник получает конкретную роль или задание, соответствующие его компетенциям и интересам.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Поддержка инициатив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Группа поддерживает инициативы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 отдельных участников, стимулирует творческое мышление и инициативу.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Обратная связь: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По завершении работы проводится взаимный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обмен обратной связью, выявляются успехи и зоны роста.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Честность и открытость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Члены группы честно выражают свои мысли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и чувства, открыто говорят о проблемах и конфликтах.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Symbol"/>
              <a:buChar char=""/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Личная ответственность: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Каждый участник несет личную </a:t>
            </a:r>
          </a:p>
          <a:p>
            <a:pPr lvl="0"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ответственность за вклад в общее дело, соблюдает сроки </a:t>
            </a:r>
          </a:p>
          <a:p>
            <a:pPr lvl="0"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и договоренности.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378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8712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339" name="Picture 3" descr="C:\Users\user\Desktop\c0b2a40b4e4385f33e1446186fb669a2--vegan-recipes-gift-baske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351590"/>
            <a:ext cx="1865368" cy="2017436"/>
          </a:xfrm>
          <a:prstGeom prst="rect">
            <a:avLst/>
          </a:prstGeom>
          <a:noFill/>
        </p:spPr>
      </p:pic>
      <p:pic>
        <p:nvPicPr>
          <p:cNvPr id="14341" name="Picture 5" descr="C:\Users\user\Desktop\красный-цвет-вопросе-о-метки-че-овека-d-424784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77072"/>
            <a:ext cx="1733279" cy="2426051"/>
          </a:xfrm>
          <a:prstGeom prst="rect">
            <a:avLst/>
          </a:prstGeom>
          <a:noFill/>
        </p:spPr>
      </p:pic>
      <p:pic>
        <p:nvPicPr>
          <p:cNvPr id="14342" name="Picture 6" descr="C:\Users\user\Desktop\unnamed.jpg"/>
          <p:cNvPicPr>
            <a:picLocks noChangeAspect="1" noChangeArrowheads="1"/>
          </p:cNvPicPr>
          <p:nvPr/>
        </p:nvPicPr>
        <p:blipFill>
          <a:blip r:embed="rId6" cstate="print"/>
          <a:srcRect l="20568" r="19786"/>
          <a:stretch>
            <a:fillRect/>
          </a:stretch>
        </p:blipFill>
        <p:spPr bwMode="auto">
          <a:xfrm>
            <a:off x="4427984" y="3164162"/>
            <a:ext cx="1315126" cy="2204864"/>
          </a:xfrm>
          <a:prstGeom prst="rect">
            <a:avLst/>
          </a:prstGeom>
          <a:noFill/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0" y="-386509"/>
            <a:ext cx="9144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374441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«Корзина идей»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0" algn="just" defTabSz="45720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позволяет выяснить все, что знают или думают ученики по теме предложенного текста. </a:t>
            </a:r>
          </a:p>
          <a:p>
            <a:pPr lvl="0" algn="just" defTabSz="45720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«Корзина», в которую условно будет собрано все то, что ученики вместе знают и узнают об изучаемой теме (тексте).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8003" y="308041"/>
            <a:ext cx="3924437" cy="281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"Мозговой штурм"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"Какие ассоциации возникли у вас, когда вы услышали название текста?« Записать все называемые ассоциации. </a:t>
            </a: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прочтения текст  определить, были ли школьники правы.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1779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3244334"/>
            <a:ext cx="49915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933056"/>
            <a:ext cx="684076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«Чтение про себя с вопросами»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стратегии - научить читать текст вдумчиво, задавая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самому себе все более усложняющиеся вопросы.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читают текст по абзацам про себя. После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прочтения каждого абзаца учащиеся останавливаются и 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задают вопросы к прочитанному тексту. Затем на вопросы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тексту отвечают все члены группы.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81" y="320457"/>
            <a:ext cx="93101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«Чтение про себя с пометками»</a:t>
            </a:r>
            <a:endParaRPr lang="ru-RU" sz="1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данной стратегии - мониторинг понимания 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читаемого текста и его критический анализ. Читатель 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делает пометки на полях: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 пометок определяется целями чтения. 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первом случае это - проверка понимания текста,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 втором - выяснение мнения читателя относительно 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текста, 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третьем - его критическое осмысление.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5306" y="548680"/>
            <a:ext cx="377910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понял 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не понял 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надо обсудить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согласен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не согласен 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!!требуется обсуждение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++соответствует тому, что я знаю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- противоречит тому, что я знаю</a:t>
            </a:r>
          </a:p>
          <a:p>
            <a:pPr marL="342900" lvl="0" indent="-342900" algn="just" defTabSz="457200">
              <a:spcBef>
                <a:spcPts val="6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?? непонятно, хотелось </a:t>
            </a:r>
          </a:p>
          <a:p>
            <a:pPr lvl="0" algn="just" defTabSz="457200">
              <a:spcBef>
                <a:spcPts val="600"/>
              </a:spcBef>
              <a:buClr>
                <a:srgbClr val="A53010"/>
              </a:buClr>
            </a:pP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 получить дополнительные сведения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849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Ответь на вопросы к тексту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user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Людмила\Downloads\9a423f93f71e7b48d313921466b3f1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39"/>
            <a:ext cx="8496944" cy="63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871296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Критерии оценивания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052736"/>
            <a:ext cx="6840761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149080"/>
            <a:ext cx="540059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690</Words>
  <Application>Microsoft Office PowerPoint</Application>
  <PresentationFormat>Экран (4:3)</PresentationFormat>
  <Paragraphs>161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Impact</vt:lpstr>
      <vt:lpstr>Symbol</vt:lpstr>
      <vt:lpstr>Times New Roman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123</cp:lastModifiedBy>
  <cp:revision>130</cp:revision>
  <dcterms:created xsi:type="dcterms:W3CDTF">2020-02-07T09:43:25Z</dcterms:created>
  <dcterms:modified xsi:type="dcterms:W3CDTF">2025-12-21T03:11:28Z</dcterms:modified>
</cp:coreProperties>
</file>