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64" r:id="rId1"/>
  </p:sldMasterIdLst>
  <p:sldIdLst>
    <p:sldId id="256" r:id="rId2"/>
    <p:sldId id="276" r:id="rId3"/>
    <p:sldId id="277" r:id="rId4"/>
    <p:sldId id="278" r:id="rId5"/>
    <p:sldId id="279" r:id="rId6"/>
    <p:sldId id="280" r:id="rId7"/>
    <p:sldId id="281" r:id="rId8"/>
    <p:sldId id="282" r:id="rId9"/>
    <p:sldId id="283" r:id="rId10"/>
    <p:sldId id="275" r:id="rId11"/>
    <p:sldId id="262" r:id="rId12"/>
    <p:sldId id="264" r:id="rId13"/>
    <p:sldId id="268" r:id="rId14"/>
    <p:sldId id="286" r:id="rId15"/>
    <p:sldId id="266" r:id="rId16"/>
    <p:sldId id="269" r:id="rId17"/>
    <p:sldId id="271" r:id="rId18"/>
    <p:sldId id="284" r:id="rId19"/>
    <p:sldId id="285" r:id="rId20"/>
    <p:sldId id="272" r:id="rId21"/>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8776" autoAdjust="0"/>
    <p:restoredTop sz="94624" autoAdjust="0"/>
  </p:normalViewPr>
  <p:slideViewPr>
    <p:cSldViewPr>
      <p:cViewPr>
        <p:scale>
          <a:sx n="50" d="100"/>
          <a:sy n="50" d="100"/>
        </p:scale>
        <p:origin x="-2232" y="-51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15" name="Скругленный прямоугольник 14"/>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Скругленный прямоугольник 9"/>
          <p:cNvSpPr/>
          <p:nvPr/>
        </p:nvSpPr>
        <p:spPr>
          <a:xfrm>
            <a:off x="418596" y="434162"/>
            <a:ext cx="8306809" cy="3108960"/>
          </a:xfrm>
          <a:prstGeom prst="roundRect">
            <a:avLst>
              <a:gd name="adj" fmla="val 4578"/>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Заголовок 4"/>
          <p:cNvSpPr>
            <a:spLocks noGrp="1"/>
          </p:cNvSpPr>
          <p:nvPr>
            <p:ph type="ctrTitle"/>
          </p:nvPr>
        </p:nvSpPr>
        <p:spPr>
          <a:xfrm>
            <a:off x="722376" y="1820206"/>
            <a:ext cx="7772400" cy="1828800"/>
          </a:xfrm>
        </p:spPr>
        <p:txBody>
          <a:bodyPr lIns="45720" rIns="45720" bIns="45720"/>
          <a:lstStyle>
            <a:lvl1pPr algn="r">
              <a:defRPr sz="4500" b="1">
                <a:solidFill>
                  <a:schemeClr val="accent1">
                    <a:tint val="88000"/>
                    <a:satMod val="150000"/>
                  </a:schemeClr>
                </a:solidFill>
                <a:effectLst>
                  <a:outerShdw blurRad="53975" dist="22860" dir="5400000" algn="tl" rotWithShape="0">
                    <a:srgbClr val="000000">
                      <a:alpha val="55000"/>
                    </a:srgbClr>
                  </a:outerShdw>
                </a:effectLst>
              </a:defRPr>
            </a:lvl1pPr>
            <a:extLst/>
          </a:lstStyle>
          <a:p>
            <a:r>
              <a:rPr kumimoji="0" lang="ru-RU" smtClean="0"/>
              <a:t>Образец заголовка</a:t>
            </a:r>
            <a:endParaRPr kumimoji="0" lang="en-US"/>
          </a:p>
        </p:txBody>
      </p:sp>
      <p:sp>
        <p:nvSpPr>
          <p:cNvPr id="20" name="Подзаголовок 19"/>
          <p:cNvSpPr>
            <a:spLocks noGrp="1"/>
          </p:cNvSpPr>
          <p:nvPr>
            <p:ph type="subTitle" idx="1"/>
          </p:nvPr>
        </p:nvSpPr>
        <p:spPr>
          <a:xfrm>
            <a:off x="722376" y="3685032"/>
            <a:ext cx="7772400" cy="914400"/>
          </a:xfrm>
        </p:spPr>
        <p:txBody>
          <a:bodyPr lIns="182880" tIns="0"/>
          <a:lstStyle>
            <a:lvl1pPr marL="36576" indent="0" algn="r">
              <a:spcBef>
                <a:spcPts val="0"/>
              </a:spcBef>
              <a:buNone/>
              <a:defRPr sz="2000">
                <a:solidFill>
                  <a:schemeClr val="bg2">
                    <a:shade val="2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ru-RU" smtClean="0"/>
              <a:t>Образец подзаголовка</a:t>
            </a:r>
            <a:endParaRPr kumimoji="0" lang="en-US"/>
          </a:p>
        </p:txBody>
      </p:sp>
      <p:sp>
        <p:nvSpPr>
          <p:cNvPr id="19" name="Дата 18"/>
          <p:cNvSpPr>
            <a:spLocks noGrp="1"/>
          </p:cNvSpPr>
          <p:nvPr>
            <p:ph type="dt" sz="half" idx="10"/>
          </p:nvPr>
        </p:nvSpPr>
        <p:spPr/>
        <p:txBody>
          <a:bodyPr/>
          <a:lstStyle>
            <a:extLst/>
          </a:lstStyle>
          <a:p>
            <a:fld id="{B4C71EC6-210F-42DE-9C53-41977AD35B3D}" type="datetimeFigureOut">
              <a:rPr lang="ru-RU" smtClean="0"/>
              <a:pPr/>
              <a:t>23.12.2025</a:t>
            </a:fld>
            <a:endParaRPr lang="ru-RU"/>
          </a:p>
        </p:txBody>
      </p:sp>
      <p:sp>
        <p:nvSpPr>
          <p:cNvPr id="8" name="Нижний колонтитул 7"/>
          <p:cNvSpPr>
            <a:spLocks noGrp="1"/>
          </p:cNvSpPr>
          <p:nvPr>
            <p:ph type="ftr" sz="quarter" idx="11"/>
          </p:nvPr>
        </p:nvSpPr>
        <p:spPr/>
        <p:txBody>
          <a:bodyPr/>
          <a:lstStyle>
            <a:extLst/>
          </a:lstStyle>
          <a:p>
            <a:endParaRPr lang="ru-RU"/>
          </a:p>
        </p:txBody>
      </p:sp>
      <p:sp>
        <p:nvSpPr>
          <p:cNvPr id="11" name="Номер слайда 10"/>
          <p:cNvSpPr>
            <a:spLocks noGrp="1"/>
          </p:cNvSpPr>
          <p:nvPr>
            <p:ph type="sldNum" sz="quarter" idx="12"/>
          </p:nvPr>
        </p:nvSpPr>
        <p:spPr/>
        <p:txBody>
          <a:bodyPr/>
          <a:lstStyle>
            <a:extLst/>
          </a:lstStyle>
          <a:p>
            <a:fld id="{B19B0651-EE4F-4900-A07F-96A6BFA9D0F0}"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2920" y="4983480"/>
            <a:ext cx="8183880" cy="1051560"/>
          </a:xfrm>
        </p:spPr>
        <p:txBody>
          <a:bodyPr/>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502920" y="530352"/>
            <a:ext cx="8183880" cy="4187952"/>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B4C71EC6-210F-42DE-9C53-41977AD35B3D}" type="datetimeFigureOut">
              <a:rPr lang="ru-RU" smtClean="0"/>
              <a:pPr/>
              <a:t>23.12.2025</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B19B0651-EE4F-4900-A07F-96A6BFA9D0F0}"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533404"/>
            <a:ext cx="1981200" cy="5257799"/>
          </a:xfrm>
        </p:spPr>
        <p:txBody>
          <a:bodyPr vert="eaVert"/>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533400" y="533402"/>
            <a:ext cx="5943600" cy="5257801"/>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B4C71EC6-210F-42DE-9C53-41977AD35B3D}" type="datetimeFigureOut">
              <a:rPr lang="ru-RU" smtClean="0"/>
              <a:pPr/>
              <a:t>23.12.2025</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B19B0651-EE4F-4900-A07F-96A6BFA9D0F0}"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2920" y="4983480"/>
            <a:ext cx="8183880" cy="1051560"/>
          </a:xfrm>
        </p:spPr>
        <p:txBody>
          <a:bodyPr/>
          <a:lstStyle>
            <a:extLst/>
          </a:lstStyle>
          <a:p>
            <a:r>
              <a:rPr kumimoji="0" lang="ru-RU" smtClean="0"/>
              <a:t>Образец заголовка</a:t>
            </a:r>
            <a:endParaRPr kumimoji="0" lang="en-US"/>
          </a:p>
        </p:txBody>
      </p:sp>
      <p:sp>
        <p:nvSpPr>
          <p:cNvPr id="3" name="Объект 2"/>
          <p:cNvSpPr>
            <a:spLocks noGrp="1"/>
          </p:cNvSpPr>
          <p:nvPr>
            <p:ph idx="1"/>
          </p:nvPr>
        </p:nvSpPr>
        <p:spPr>
          <a:xfrm>
            <a:off x="502920" y="530352"/>
            <a:ext cx="8183880" cy="4187952"/>
          </a:xfrm>
        </p:spPr>
        <p:txBody>
          <a:bodyPr/>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B4C71EC6-210F-42DE-9C53-41977AD35B3D}" type="datetimeFigureOut">
              <a:rPr lang="ru-RU" smtClean="0"/>
              <a:pPr/>
              <a:t>23.12.2025</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B19B0651-EE4F-4900-A07F-96A6BFA9D0F0}"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14" name="Скругленный прямоугольник 13"/>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Скругленный прямоугольник 10"/>
          <p:cNvSpPr/>
          <p:nvPr/>
        </p:nvSpPr>
        <p:spPr>
          <a:xfrm>
            <a:off x="418596" y="434162"/>
            <a:ext cx="8306809" cy="4341329"/>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Заголовок 1"/>
          <p:cNvSpPr>
            <a:spLocks noGrp="1"/>
          </p:cNvSpPr>
          <p:nvPr>
            <p:ph type="title"/>
          </p:nvPr>
        </p:nvSpPr>
        <p:spPr>
          <a:xfrm>
            <a:off x="468344" y="4928616"/>
            <a:ext cx="8183880" cy="676656"/>
          </a:xfrm>
        </p:spPr>
        <p:txBody>
          <a:bodyPr lIns="91440" bIns="0" anchor="b"/>
          <a:lstStyle>
            <a:lvl1pPr algn="l">
              <a:buNone/>
              <a:defRPr sz="3600" b="0" cap="none" baseline="0">
                <a:solidFill>
                  <a:schemeClr val="bg2">
                    <a:shade val="25000"/>
                  </a:schemeClr>
                </a:solidFill>
                <a:effectLst/>
              </a:defRPr>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468344" y="5624484"/>
            <a:ext cx="8183880" cy="420624"/>
          </a:xfrm>
        </p:spPr>
        <p:txBody>
          <a:bodyPr lIns="118872" tIns="0" anchor="t"/>
          <a:lstStyle>
            <a:lvl1pPr marL="0" marR="36576" indent="0" algn="l">
              <a:spcBef>
                <a:spcPts val="0"/>
              </a:spcBef>
              <a:spcAft>
                <a:spcPts val="0"/>
              </a:spcAft>
              <a:buNone/>
              <a:defRPr sz="1800" b="0">
                <a:solidFill>
                  <a:schemeClr val="accent1">
                    <a:shade val="50000"/>
                    <a:satMod val="110000"/>
                  </a:schemeClr>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extLst/>
          </a:lstStyle>
          <a:p>
            <a:fld id="{B4C71EC6-210F-42DE-9C53-41977AD35B3D}" type="datetimeFigureOut">
              <a:rPr lang="ru-RU" smtClean="0"/>
              <a:pPr/>
              <a:t>23.12.2025</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B19B0651-EE4F-4900-A07F-96A6BFA9D0F0}"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Объект 2"/>
          <p:cNvSpPr>
            <a:spLocks noGrp="1"/>
          </p:cNvSpPr>
          <p:nvPr>
            <p:ph sz="half" idx="1"/>
          </p:nvPr>
        </p:nvSpPr>
        <p:spPr>
          <a:xfrm>
            <a:off x="514352"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Объект 3"/>
          <p:cNvSpPr>
            <a:spLocks noGrp="1"/>
          </p:cNvSpPr>
          <p:nvPr>
            <p:ph sz="half" idx="2"/>
          </p:nvPr>
        </p:nvSpPr>
        <p:spPr>
          <a:xfrm>
            <a:off x="4755360"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B4C71EC6-210F-42DE-9C53-41977AD35B3D}" type="datetimeFigureOut">
              <a:rPr lang="ru-RU" smtClean="0"/>
              <a:pPr/>
              <a:t>23.12.2025</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B19B0651-EE4F-4900-A07F-96A6BFA9D0F0}"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2920" y="4983480"/>
            <a:ext cx="8183880" cy="1051560"/>
          </a:xfrm>
        </p:spPr>
        <p:txBody>
          <a:bodyPr anchor="b"/>
          <a:lstStyle>
            <a:lvl1pPr>
              <a:defRPr b="1"/>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607224" y="579438"/>
            <a:ext cx="3931920" cy="792162"/>
          </a:xfrm>
        </p:spPr>
        <p:txBody>
          <a:bodyPr lIns="146304"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52169" y="579438"/>
            <a:ext cx="3931920" cy="792162"/>
          </a:xfrm>
        </p:spPr>
        <p:txBody>
          <a:bodyPr lIns="137160"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5" name="Объект 4"/>
          <p:cNvSpPr>
            <a:spLocks noGrp="1"/>
          </p:cNvSpPr>
          <p:nvPr>
            <p:ph sz="quarter" idx="2"/>
          </p:nvPr>
        </p:nvSpPr>
        <p:spPr>
          <a:xfrm>
            <a:off x="607224" y="1447800"/>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Объект 5"/>
          <p:cNvSpPr>
            <a:spLocks noGrp="1"/>
          </p:cNvSpPr>
          <p:nvPr>
            <p:ph sz="quarter" idx="4"/>
          </p:nvPr>
        </p:nvSpPr>
        <p:spPr>
          <a:xfrm>
            <a:off x="4652169" y="1447800"/>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extLst/>
          </a:lstStyle>
          <a:p>
            <a:fld id="{B4C71EC6-210F-42DE-9C53-41977AD35B3D}" type="datetimeFigureOut">
              <a:rPr lang="ru-RU" smtClean="0"/>
              <a:pPr/>
              <a:t>23.12.2025</a:t>
            </a:fld>
            <a:endParaRPr lang="ru-RU"/>
          </a:p>
        </p:txBody>
      </p:sp>
      <p:sp>
        <p:nvSpPr>
          <p:cNvPr id="8" name="Нижний колонтитул 7"/>
          <p:cNvSpPr>
            <a:spLocks noGrp="1"/>
          </p:cNvSpPr>
          <p:nvPr>
            <p:ph type="ftr" sz="quarter" idx="11"/>
          </p:nvPr>
        </p:nvSpPr>
        <p:spPr/>
        <p:txBody>
          <a:bodyPr/>
          <a:lstStyle>
            <a:extLst/>
          </a:lstStyle>
          <a:p>
            <a:endParaRPr lang="ru-RU"/>
          </a:p>
        </p:txBody>
      </p:sp>
      <p:sp>
        <p:nvSpPr>
          <p:cNvPr id="9" name="Номер слайда 8"/>
          <p:cNvSpPr>
            <a:spLocks noGrp="1"/>
          </p:cNvSpPr>
          <p:nvPr>
            <p:ph type="sldNum" sz="quarter" idx="12"/>
          </p:nvPr>
        </p:nvSpPr>
        <p:spPr/>
        <p:txBody>
          <a:bodyPr/>
          <a:lstStyle>
            <a:extLst/>
          </a:lstStyle>
          <a:p>
            <a:fld id="{B19B0651-EE4F-4900-A07F-96A6BFA9D0F0}"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extLst/>
          </a:lstStyle>
          <a:p>
            <a:fld id="{B4C71EC6-210F-42DE-9C53-41977AD35B3D}" type="datetimeFigureOut">
              <a:rPr lang="ru-RU" smtClean="0"/>
              <a:pPr/>
              <a:t>23.12.2025</a:t>
            </a:fld>
            <a:endParaRPr lang="ru-RU"/>
          </a:p>
        </p:txBody>
      </p:sp>
      <p:sp>
        <p:nvSpPr>
          <p:cNvPr id="4" name="Нижний колонтитул 3"/>
          <p:cNvSpPr>
            <a:spLocks noGrp="1"/>
          </p:cNvSpPr>
          <p:nvPr>
            <p:ph type="ftr" sz="quarter" idx="11"/>
          </p:nvPr>
        </p:nvSpPr>
        <p:spPr/>
        <p:txBody>
          <a:bodyPr/>
          <a:lstStyle>
            <a:extLst/>
          </a:lstStyle>
          <a:p>
            <a:endParaRPr lang="ru-RU"/>
          </a:p>
        </p:txBody>
      </p:sp>
      <p:sp>
        <p:nvSpPr>
          <p:cNvPr id="5" name="Номер слайда 4"/>
          <p:cNvSpPr>
            <a:spLocks noGrp="1"/>
          </p:cNvSpPr>
          <p:nvPr>
            <p:ph type="sldNum" sz="quarter" idx="12"/>
          </p:nvPr>
        </p:nvSpPr>
        <p:spPr/>
        <p:txBody>
          <a:bodyPr/>
          <a:lstStyle>
            <a:extLst/>
          </a:lstStyle>
          <a:p>
            <a:fld id="{B19B0651-EE4F-4900-A07F-96A6BFA9D0F0}"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7" name="Скругленный прямоугольник 6"/>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Дата 1"/>
          <p:cNvSpPr>
            <a:spLocks noGrp="1"/>
          </p:cNvSpPr>
          <p:nvPr>
            <p:ph type="dt" sz="half" idx="10"/>
          </p:nvPr>
        </p:nvSpPr>
        <p:spPr/>
        <p:txBody>
          <a:bodyPr/>
          <a:lstStyle>
            <a:extLst/>
          </a:lstStyle>
          <a:p>
            <a:fld id="{B4C71EC6-210F-42DE-9C53-41977AD35B3D}" type="datetimeFigureOut">
              <a:rPr lang="ru-RU" smtClean="0"/>
              <a:pPr/>
              <a:t>23.12.2025</a:t>
            </a:fld>
            <a:endParaRPr lang="ru-RU"/>
          </a:p>
        </p:txBody>
      </p:sp>
      <p:sp>
        <p:nvSpPr>
          <p:cNvPr id="3" name="Нижний колонтитул 2"/>
          <p:cNvSpPr>
            <a:spLocks noGrp="1"/>
          </p:cNvSpPr>
          <p:nvPr>
            <p:ph type="ftr" sz="quarter" idx="11"/>
          </p:nvPr>
        </p:nvSpPr>
        <p:spPr/>
        <p:txBody>
          <a:bodyPr/>
          <a:lstStyle>
            <a:extLst/>
          </a:lstStyle>
          <a:p>
            <a:endParaRPr lang="ru-RU"/>
          </a:p>
        </p:txBody>
      </p:sp>
      <p:sp>
        <p:nvSpPr>
          <p:cNvPr id="4" name="Номер слайда 3"/>
          <p:cNvSpPr>
            <a:spLocks noGrp="1"/>
          </p:cNvSpPr>
          <p:nvPr>
            <p:ph type="sldNum" sz="quarter" idx="12"/>
          </p:nvPr>
        </p:nvSpPr>
        <p:spPr/>
        <p:txBody>
          <a:bodyPr/>
          <a:lstStyle>
            <a:extLst/>
          </a:lstStyle>
          <a:p>
            <a:fld id="{B19B0651-EE4F-4900-A07F-96A6BFA9D0F0}"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538784" y="533400"/>
            <a:ext cx="2971800" cy="914400"/>
          </a:xfrm>
        </p:spPr>
        <p:txBody>
          <a:bodyPr anchor="b"/>
          <a:lstStyle>
            <a:lvl1pPr algn="l">
              <a:buNone/>
              <a:defRPr sz="2200" b="1">
                <a:solidFill>
                  <a:schemeClr val="accent1"/>
                </a:solidFill>
              </a:defRPr>
            </a:lvl1pPr>
            <a:extLst/>
          </a:lstStyle>
          <a:p>
            <a:r>
              <a:rPr kumimoji="0" lang="ru-RU" smtClean="0"/>
              <a:t>Образец заголовка</a:t>
            </a:r>
            <a:endParaRPr kumimoji="0" lang="en-US"/>
          </a:p>
        </p:txBody>
      </p:sp>
      <p:sp>
        <p:nvSpPr>
          <p:cNvPr id="3" name="Текст 2"/>
          <p:cNvSpPr>
            <a:spLocks noGrp="1"/>
          </p:cNvSpPr>
          <p:nvPr>
            <p:ph type="body" idx="2"/>
          </p:nvPr>
        </p:nvSpPr>
        <p:spPr>
          <a:xfrm>
            <a:off x="5538847" y="1447802"/>
            <a:ext cx="2971800" cy="4206112"/>
          </a:xfrm>
        </p:spPr>
        <p:txBody>
          <a:bodyPr lIns="91440"/>
          <a:lstStyle>
            <a:lvl1pPr marL="18288" marR="18288" indent="0">
              <a:spcBef>
                <a:spcPts val="0"/>
              </a:spcBef>
              <a:buNone/>
              <a:defRPr sz="1400">
                <a:solidFill>
                  <a:schemeClr val="tx1"/>
                </a:solidFill>
              </a:defRPr>
            </a:lvl1pPr>
            <a:lvl2pPr>
              <a:buNone/>
              <a:defRPr sz="1200">
                <a:solidFill>
                  <a:schemeClr val="tx1"/>
                </a:solidFill>
              </a:defRPr>
            </a:lvl2pPr>
            <a:lvl3pPr>
              <a:buNone/>
              <a:defRPr sz="1000">
                <a:solidFill>
                  <a:schemeClr val="tx1"/>
                </a:solidFill>
              </a:defRPr>
            </a:lvl3pPr>
            <a:lvl4pPr>
              <a:buNone/>
              <a:defRPr sz="900">
                <a:solidFill>
                  <a:schemeClr val="tx1"/>
                </a:solidFill>
              </a:defRPr>
            </a:lvl4pPr>
            <a:lvl5pPr>
              <a:buNone/>
              <a:defRPr sz="900">
                <a:solidFill>
                  <a:schemeClr val="tx1"/>
                </a:solidFill>
              </a:defRPr>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Объект 3"/>
          <p:cNvSpPr>
            <a:spLocks noGrp="1"/>
          </p:cNvSpPr>
          <p:nvPr>
            <p:ph sz="half" idx="1"/>
          </p:nvPr>
        </p:nvSpPr>
        <p:spPr>
          <a:xfrm>
            <a:off x="761372" y="930144"/>
            <a:ext cx="4626159" cy="4724402"/>
          </a:xfrm>
        </p:spPr>
        <p:txBody>
          <a:bodyPr/>
          <a:lstStyle>
            <a:lvl1pPr>
              <a:defRPr sz="2800">
                <a:solidFill>
                  <a:schemeClr val="tx1"/>
                </a:solidFill>
              </a:defRPr>
            </a:lvl1pPr>
            <a:lvl2pPr>
              <a:defRPr sz="26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buNone/>
              <a:defRPr/>
            </a:lvl6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B4C71EC6-210F-42DE-9C53-41977AD35B3D}" type="datetimeFigureOut">
              <a:rPr lang="ru-RU" smtClean="0"/>
              <a:pPr/>
              <a:t>23.12.2025</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B19B0651-EE4F-4900-A07F-96A6BFA9D0F0}"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15" name="Скругленный прямоугольник 14"/>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Прямоугольник с одним скругленным углом 10"/>
          <p:cNvSpPr/>
          <p:nvPr/>
        </p:nvSpPr>
        <p:spPr>
          <a:xfrm>
            <a:off x="6400800" y="434162"/>
            <a:ext cx="2324605" cy="4343400"/>
          </a:xfrm>
          <a:prstGeom prst="round1Rect">
            <a:avLst>
              <a:gd name="adj" fmla="val 2748"/>
            </a:avLst>
          </a:prstGeom>
          <a:solidFill>
            <a:srgbClr val="1C1C1C"/>
          </a:soli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Заголовок 1"/>
          <p:cNvSpPr>
            <a:spLocks noGrp="1"/>
          </p:cNvSpPr>
          <p:nvPr>
            <p:ph type="title"/>
          </p:nvPr>
        </p:nvSpPr>
        <p:spPr>
          <a:xfrm>
            <a:off x="457200" y="5012056"/>
            <a:ext cx="8229600" cy="1051560"/>
          </a:xfrm>
        </p:spPr>
        <p:txBody>
          <a:bodyPr anchor="t"/>
          <a:lstStyle>
            <a:lvl1pPr algn="l">
              <a:buNone/>
              <a:defRPr sz="3600" b="0">
                <a:solidFill>
                  <a:schemeClr val="bg2">
                    <a:shade val="25000"/>
                  </a:schemeClr>
                </a:solidFill>
                <a:effectLst/>
              </a:defRPr>
            </a:lvl1pPr>
            <a:extLst/>
          </a:lstStyle>
          <a:p>
            <a:r>
              <a:rPr kumimoji="0" lang="ru-RU" smtClean="0"/>
              <a:t>Образец заголовка</a:t>
            </a:r>
            <a:endParaRPr kumimoji="0" lang="en-US"/>
          </a:p>
        </p:txBody>
      </p:sp>
      <p:sp>
        <p:nvSpPr>
          <p:cNvPr id="4" name="Текст 3"/>
          <p:cNvSpPr>
            <a:spLocks noGrp="1"/>
          </p:cNvSpPr>
          <p:nvPr>
            <p:ph type="body" sz="half" idx="2"/>
          </p:nvPr>
        </p:nvSpPr>
        <p:spPr bwMode="grayWhite">
          <a:xfrm>
            <a:off x="6462712" y="533400"/>
            <a:ext cx="2240280" cy="4211480"/>
          </a:xfrm>
        </p:spPr>
        <p:txBody>
          <a:bodyPr lIns="91440"/>
          <a:lstStyle>
            <a:lvl1pPr marL="45720" indent="0" algn="l">
              <a:spcBef>
                <a:spcPts val="0"/>
              </a:spcBef>
              <a:buNone/>
              <a:defRPr sz="1400">
                <a:solidFill>
                  <a:srgbClr val="FFFFFF"/>
                </a:solidFill>
              </a:defRPr>
            </a:lvl1pPr>
            <a:lvl2pPr>
              <a:defRPr sz="1200">
                <a:solidFill>
                  <a:srgbClr val="FFFFFF"/>
                </a:solidFill>
              </a:defRPr>
            </a:lvl2pPr>
            <a:lvl3pPr>
              <a:defRPr sz="1000">
                <a:solidFill>
                  <a:srgbClr val="FFFFFF"/>
                </a:solidFill>
              </a:defRPr>
            </a:lvl3pPr>
            <a:lvl4pPr>
              <a:defRPr sz="900">
                <a:solidFill>
                  <a:srgbClr val="FFFFFF"/>
                </a:solidFill>
              </a:defRPr>
            </a:lvl4pPr>
            <a:lvl5pPr>
              <a:defRPr sz="900">
                <a:solidFill>
                  <a:srgbClr val="FFFFFF"/>
                </a:solidFill>
              </a:defRPr>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B4C71EC6-210F-42DE-9C53-41977AD35B3D}" type="datetimeFigureOut">
              <a:rPr lang="ru-RU" smtClean="0"/>
              <a:pPr/>
              <a:t>23.12.2025</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B19B0651-EE4F-4900-A07F-96A6BFA9D0F0}" type="slidenum">
              <a:rPr lang="ru-RU" smtClean="0"/>
              <a:pPr/>
              <a:t>‹#›</a:t>
            </a:fld>
            <a:endParaRPr lang="ru-RU"/>
          </a:p>
        </p:txBody>
      </p:sp>
      <p:sp>
        <p:nvSpPr>
          <p:cNvPr id="3" name="Рисунок 2"/>
          <p:cNvSpPr>
            <a:spLocks noGrp="1"/>
          </p:cNvSpPr>
          <p:nvPr>
            <p:ph type="pic" idx="1"/>
          </p:nvPr>
        </p:nvSpPr>
        <p:spPr>
          <a:xfrm>
            <a:off x="421480" y="435768"/>
            <a:ext cx="5925312" cy="4343400"/>
          </a:xfrm>
          <a:prstGeom prst="snipRoundRect">
            <a:avLst>
              <a:gd name="adj1" fmla="val 1040"/>
              <a:gd name="adj2" fmla="val 0"/>
            </a:avLst>
          </a:prstGeom>
          <a:solidFill>
            <a:schemeClr val="bg2">
              <a:shade val="10000"/>
            </a:schemeClr>
          </a:solidFill>
        </p:spPr>
        <p:txBody>
          <a:bodyPr/>
          <a:lstStyle>
            <a:lvl1pPr marL="0" indent="0">
              <a:buNone/>
              <a:defRPr sz="3200"/>
            </a:lvl1pPr>
            <a:extLst/>
          </a:lstStyle>
          <a:p>
            <a:r>
              <a:rPr kumimoji="0" lang="ru-RU" smtClean="0"/>
              <a:t>Вставка рисунка</a:t>
            </a:r>
            <a:endParaRPr kumimoji="0"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Скругленный прямоугольник 6"/>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Скругленный прямоугольник 8"/>
          <p:cNvSpPr/>
          <p:nvPr/>
        </p:nvSpPr>
        <p:spPr>
          <a:xfrm>
            <a:off x="418596" y="434162"/>
            <a:ext cx="8306809" cy="5486400"/>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3" name="Заголовок 12"/>
          <p:cNvSpPr>
            <a:spLocks noGrp="1"/>
          </p:cNvSpPr>
          <p:nvPr>
            <p:ph type="title"/>
          </p:nvPr>
        </p:nvSpPr>
        <p:spPr>
          <a:xfrm>
            <a:off x="502920" y="4985590"/>
            <a:ext cx="8183880" cy="1051560"/>
          </a:xfrm>
          <a:prstGeom prst="rect">
            <a:avLst/>
          </a:prstGeom>
        </p:spPr>
        <p:txBody>
          <a:bodyPr vert="horz" anchor="b">
            <a:normAutofit/>
          </a:bodyPr>
          <a:lstStyle>
            <a:extLst/>
          </a:lstStyle>
          <a:p>
            <a:r>
              <a:rPr kumimoji="0" lang="ru-RU" smtClean="0"/>
              <a:t>Образец заголовка</a:t>
            </a:r>
            <a:endParaRPr kumimoji="0" lang="en-US"/>
          </a:p>
        </p:txBody>
      </p:sp>
      <p:sp>
        <p:nvSpPr>
          <p:cNvPr id="4" name="Текст 3"/>
          <p:cNvSpPr>
            <a:spLocks noGrp="1"/>
          </p:cNvSpPr>
          <p:nvPr>
            <p:ph type="body" idx="1"/>
          </p:nvPr>
        </p:nvSpPr>
        <p:spPr>
          <a:xfrm>
            <a:off x="502920" y="530352"/>
            <a:ext cx="8183880" cy="4187952"/>
          </a:xfrm>
          <a:prstGeom prst="rect">
            <a:avLst/>
          </a:prstGeom>
        </p:spPr>
        <p:txBody>
          <a:bodyPr vert="horz" lIns="182880" tIns="91440">
            <a:normAutofit/>
          </a:bodyPr>
          <a:lstStyle>
            <a:extLst/>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25" name="Дата 24"/>
          <p:cNvSpPr>
            <a:spLocks noGrp="1"/>
          </p:cNvSpPr>
          <p:nvPr>
            <p:ph type="dt" sz="half" idx="2"/>
          </p:nvPr>
        </p:nvSpPr>
        <p:spPr>
          <a:xfrm>
            <a:off x="3776328" y="6111875"/>
            <a:ext cx="22860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B4C71EC6-210F-42DE-9C53-41977AD35B3D}" type="datetimeFigureOut">
              <a:rPr lang="ru-RU" smtClean="0"/>
              <a:pPr/>
              <a:t>23.12.2025</a:t>
            </a:fld>
            <a:endParaRPr lang="ru-RU"/>
          </a:p>
        </p:txBody>
      </p:sp>
      <p:sp>
        <p:nvSpPr>
          <p:cNvPr id="18" name="Нижний колонтитул 17"/>
          <p:cNvSpPr>
            <a:spLocks noGrp="1"/>
          </p:cNvSpPr>
          <p:nvPr>
            <p:ph type="ftr" sz="quarter" idx="3"/>
          </p:nvPr>
        </p:nvSpPr>
        <p:spPr>
          <a:xfrm>
            <a:off x="6062328" y="6111875"/>
            <a:ext cx="2286000" cy="365125"/>
          </a:xfrm>
          <a:prstGeom prst="rect">
            <a:avLst/>
          </a:prstGeom>
        </p:spPr>
        <p:txBody>
          <a:bodyPr vert="horz" anchor="b"/>
          <a:lstStyle>
            <a:lvl1pPr algn="l" eaLnBrk="1" latinLnBrk="0" hangingPunct="1">
              <a:defRPr kumimoji="0" sz="1000">
                <a:solidFill>
                  <a:schemeClr val="bg2">
                    <a:shade val="50000"/>
                  </a:schemeClr>
                </a:solidFill>
              </a:defRPr>
            </a:lvl1pPr>
            <a:extLst/>
          </a:lstStyle>
          <a:p>
            <a:endParaRPr lang="ru-RU"/>
          </a:p>
        </p:txBody>
      </p:sp>
      <p:sp>
        <p:nvSpPr>
          <p:cNvPr id="5" name="Номер слайда 4"/>
          <p:cNvSpPr>
            <a:spLocks noGrp="1"/>
          </p:cNvSpPr>
          <p:nvPr>
            <p:ph type="sldNum" sz="quarter" idx="4"/>
          </p:nvPr>
        </p:nvSpPr>
        <p:spPr>
          <a:xfrm>
            <a:off x="8348328" y="6111875"/>
            <a:ext cx="4572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B19B0651-EE4F-4900-A07F-96A6BFA9D0F0}"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865" r:id="rId1"/>
    <p:sldLayoutId id="2147483866" r:id="rId2"/>
    <p:sldLayoutId id="2147483867" r:id="rId3"/>
    <p:sldLayoutId id="2147483868" r:id="rId4"/>
    <p:sldLayoutId id="2147483869" r:id="rId5"/>
    <p:sldLayoutId id="2147483870" r:id="rId6"/>
    <p:sldLayoutId id="2147483871" r:id="rId7"/>
    <p:sldLayoutId id="2147483872" r:id="rId8"/>
    <p:sldLayoutId id="2147483873" r:id="rId9"/>
    <p:sldLayoutId id="2147483874" r:id="rId10"/>
    <p:sldLayoutId id="2147483875" r:id="rId11"/>
  </p:sldLayoutIdLst>
  <p:txStyles>
    <p:titleStyle>
      <a:lvl1pPr algn="l" rtl="0" eaLnBrk="1" latinLnBrk="0" hangingPunct="1">
        <a:spcBef>
          <a:spcPct val="0"/>
        </a:spcBef>
        <a:buNone/>
        <a:defRPr kumimoji="0" sz="3600" b="1" kern="1200">
          <a:solidFill>
            <a:schemeClr val="accent1">
              <a:tint val="88000"/>
              <a:satMod val="150000"/>
            </a:schemeClr>
          </a:solidFill>
          <a:effectLst>
            <a:outerShdw blurRad="53975" dist="22860" dir="5400000" algn="tl" rotWithShape="0">
              <a:srgbClr val="000000">
                <a:alpha val="55000"/>
              </a:srgbClr>
            </a:outerShdw>
          </a:effectLst>
          <a:latin typeface="+mj-lt"/>
          <a:ea typeface="+mj-ea"/>
          <a:cs typeface="+mj-cs"/>
        </a:defRPr>
      </a:lvl1pPr>
      <a:extLst/>
    </p:titleStyle>
    <p:bodyStyle>
      <a:lvl1pPr marL="265176" indent="-265176" algn="l" rtl="0" eaLnBrk="1" latinLnBrk="0" hangingPunct="1">
        <a:spcBef>
          <a:spcPts val="250"/>
        </a:spcBef>
        <a:buClr>
          <a:schemeClr val="accent1"/>
        </a:buClr>
        <a:buSzPct val="80000"/>
        <a:buFont typeface="Wingdings 2"/>
        <a:buChar char=""/>
        <a:defRPr kumimoji="0" sz="2800" kern="1200">
          <a:solidFill>
            <a:schemeClr val="tx1"/>
          </a:solidFill>
          <a:effectLst/>
          <a:latin typeface="+mn-lt"/>
          <a:ea typeface="+mn-ea"/>
          <a:cs typeface="+mn-cs"/>
        </a:defRPr>
      </a:lvl1pPr>
      <a:lvl2pPr marL="548640" indent="-201168" algn="l" rtl="0" eaLnBrk="1" latinLnBrk="0" hangingPunct="1">
        <a:spcBef>
          <a:spcPts val="250"/>
        </a:spcBef>
        <a:buClr>
          <a:schemeClr val="accent1"/>
        </a:buClr>
        <a:buSzPct val="100000"/>
        <a:buFont typeface="Verdana"/>
        <a:buChar char="◦"/>
        <a:defRPr kumimoji="0" sz="2400" kern="1200">
          <a:solidFill>
            <a:schemeClr val="tx1"/>
          </a:solidFill>
          <a:latin typeface="+mn-lt"/>
          <a:ea typeface="+mn-ea"/>
          <a:cs typeface="+mn-cs"/>
        </a:defRPr>
      </a:lvl2pPr>
      <a:lvl3pPr marL="786384" indent="-182880" algn="l" rtl="0" eaLnBrk="1" latinLnBrk="0" hangingPunct="1">
        <a:spcBef>
          <a:spcPts val="250"/>
        </a:spcBef>
        <a:buClr>
          <a:schemeClr val="accent2">
            <a:tint val="85000"/>
            <a:satMod val="285000"/>
          </a:schemeClr>
        </a:buClr>
        <a:buSzPct val="100000"/>
        <a:buFont typeface="Wingdings 2"/>
        <a:buChar char=""/>
        <a:defRPr kumimoji="0" sz="2200" kern="1200">
          <a:solidFill>
            <a:schemeClr val="tx1"/>
          </a:solidFill>
          <a:latin typeface="+mn-lt"/>
          <a:ea typeface="+mn-ea"/>
          <a:cs typeface="+mn-cs"/>
        </a:defRPr>
      </a:lvl3pPr>
      <a:lvl4pPr marL="1024128" indent="-182880" algn="l" rtl="0" eaLnBrk="1" latinLnBrk="0" hangingPunct="1">
        <a:spcBef>
          <a:spcPts val="230"/>
        </a:spcBef>
        <a:buClr>
          <a:schemeClr val="accent2">
            <a:tint val="85000"/>
            <a:satMod val="285000"/>
          </a:schemeClr>
        </a:buClr>
        <a:buSzPct val="112000"/>
        <a:buFont typeface="Verdana"/>
        <a:buChar char="◦"/>
        <a:defRPr kumimoji="0" sz="1900" kern="1200">
          <a:solidFill>
            <a:schemeClr val="tx1"/>
          </a:solidFill>
          <a:latin typeface="+mn-lt"/>
          <a:ea typeface="+mn-ea"/>
          <a:cs typeface="+mn-cs"/>
        </a:defRPr>
      </a:lvl4pPr>
      <a:lvl5pPr marL="1280160" indent="-182880" algn="l" rtl="0" eaLnBrk="1" latinLnBrk="0" hangingPunct="1">
        <a:spcBef>
          <a:spcPts val="250"/>
        </a:spcBef>
        <a:buClr>
          <a:schemeClr val="accent3">
            <a:tint val="85000"/>
            <a:satMod val="275000"/>
          </a:schemeClr>
        </a:buClr>
        <a:buSzPct val="100000"/>
        <a:buFont typeface="Wingdings 2"/>
        <a:buChar char=""/>
        <a:defRPr kumimoji="0" sz="1800" kern="1200">
          <a:solidFill>
            <a:schemeClr val="tx1"/>
          </a:solidFill>
          <a:latin typeface="+mn-lt"/>
          <a:ea typeface="+mn-ea"/>
          <a:cs typeface="+mn-cs"/>
        </a:defRPr>
      </a:lvl5pPr>
      <a:lvl6pPr marL="1490472" indent="-182880" algn="l" rtl="0" eaLnBrk="1" latinLnBrk="0" hangingPunct="1">
        <a:spcBef>
          <a:spcPts val="250"/>
        </a:spcBef>
        <a:buClr>
          <a:schemeClr val="accent3">
            <a:tint val="85000"/>
            <a:satMod val="275000"/>
          </a:schemeClr>
        </a:buClr>
        <a:buSzPct val="100000"/>
        <a:buFont typeface="Verdana"/>
        <a:buChar char="◦"/>
        <a:defRPr kumimoji="0" sz="1700" kern="1200" baseline="0">
          <a:solidFill>
            <a:schemeClr val="tx1"/>
          </a:solidFill>
          <a:latin typeface="+mn-lt"/>
          <a:ea typeface="+mn-ea"/>
          <a:cs typeface="+mn-cs"/>
        </a:defRPr>
      </a:lvl6pPr>
      <a:lvl7pPr marL="1700784"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7pPr>
      <a:lvl8pPr marL="1920240" indent="-182880" algn="l" rtl="0" eaLnBrk="1" latinLnBrk="0" hangingPunct="1">
        <a:spcBef>
          <a:spcPts val="257"/>
        </a:spcBef>
        <a:buClr>
          <a:schemeClr val="accent3">
            <a:tint val="85000"/>
            <a:satMod val="275000"/>
          </a:schemeClr>
        </a:buClr>
        <a:buSzPct val="100000"/>
        <a:buFont typeface="Verdana"/>
        <a:buChar char="◦"/>
        <a:defRPr kumimoji="0" sz="1500" kern="1200" baseline="0">
          <a:solidFill>
            <a:schemeClr val="tx1"/>
          </a:solidFill>
          <a:latin typeface="+mn-lt"/>
          <a:ea typeface="+mn-ea"/>
          <a:cs typeface="+mn-cs"/>
        </a:defRPr>
      </a:lvl8pPr>
      <a:lvl9pPr marL="2148840"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s://math-oge.sdamgia.ru/problem?id=366654" TargetMode="Externa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hyperlink" Target="https://math-oge.sdamgia.ru/problem?id=367636" TargetMode="Externa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hyperlink" Target="https://cyberleninka.ru/article/n/formirovanie-deystviy-planirovaniya-i-prognozirovaniya-u-mladshih-shkolnikov-na-urokah-matematiki" TargetMode="Externa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817581" y="500042"/>
            <a:ext cx="7826385" cy="5857916"/>
          </a:xfrm>
        </p:spPr>
        <p:txBody>
          <a:bodyPr>
            <a:normAutofit fontScale="90000"/>
          </a:bodyPr>
          <a:lstStyle/>
          <a:p>
            <a:r>
              <a:rPr lang="ru-RU" dirty="0" smtClean="0"/>
              <a:t>        </a:t>
            </a:r>
            <a:r>
              <a:rPr lang="ru-RU" dirty="0" smtClean="0"/>
              <a:t>Планирование </a:t>
            </a:r>
            <a:r>
              <a:rPr lang="ru-RU" dirty="0" smtClean="0"/>
              <a:t>учебной	деятельности учащихся на уроках математики в соответствие с ФГОС.</a:t>
            </a:r>
            <a:br>
              <a:rPr lang="ru-RU" dirty="0" smtClean="0"/>
            </a:br>
            <a:r>
              <a:rPr lang="ru-RU" dirty="0" smtClean="0"/>
              <a:t/>
            </a:r>
            <a:br>
              <a:rPr lang="ru-RU" dirty="0" smtClean="0"/>
            </a:br>
            <a:r>
              <a:rPr lang="ru-RU" sz="2000" dirty="0" smtClean="0">
                <a:solidFill>
                  <a:schemeClr val="accent6">
                    <a:lumMod val="75000"/>
                  </a:schemeClr>
                </a:solidFill>
              </a:rPr>
              <a:t>Учитель математики</a:t>
            </a:r>
            <a:br>
              <a:rPr lang="ru-RU" sz="2000" dirty="0" smtClean="0">
                <a:solidFill>
                  <a:schemeClr val="accent6">
                    <a:lumMod val="75000"/>
                  </a:schemeClr>
                </a:solidFill>
              </a:rPr>
            </a:br>
            <a:r>
              <a:rPr lang="ru-RU" sz="2000" dirty="0" smtClean="0">
                <a:solidFill>
                  <a:schemeClr val="accent6">
                    <a:lumMod val="75000"/>
                  </a:schemeClr>
                </a:solidFill>
              </a:rPr>
              <a:t>Бушуева О.Н.</a:t>
            </a:r>
            <a:r>
              <a:rPr lang="ru-RU" sz="2000" dirty="0" smtClean="0">
                <a:solidFill>
                  <a:schemeClr val="accent6">
                    <a:lumMod val="75000"/>
                  </a:schemeClr>
                </a:solidFill>
              </a:rPr>
              <a:t/>
            </a:r>
            <a:br>
              <a:rPr lang="ru-RU" sz="2000" dirty="0" smtClean="0">
                <a:solidFill>
                  <a:schemeClr val="accent6">
                    <a:lumMod val="75000"/>
                  </a:schemeClr>
                </a:solidFill>
              </a:rPr>
            </a:br>
            <a:endParaRPr lang="ru-RU" dirty="0"/>
          </a:p>
        </p:txBody>
      </p:sp>
      <p:sp>
        <p:nvSpPr>
          <p:cNvPr id="7" name="Заголовок 1"/>
          <p:cNvSpPr txBox="1">
            <a:spLocks/>
          </p:cNvSpPr>
          <p:nvPr/>
        </p:nvSpPr>
        <p:spPr>
          <a:xfrm>
            <a:off x="685800" y="764704"/>
            <a:ext cx="8077200" cy="4264496"/>
          </a:xfrm>
          <a:prstGeom prst="rect">
            <a:avLst/>
          </a:prstGeom>
        </p:spPr>
        <p:txBody>
          <a:bodyPr vert="horz" lIns="45720" rIns="45720" bIns="45720" anchor="b">
            <a:normAutofit fontScale="97500"/>
          </a:bodyPr>
          <a:lstStyle>
            <a:lvl1pPr algn="r" rtl="0" eaLnBrk="1" latinLnBrk="0" hangingPunct="1">
              <a:spcBef>
                <a:spcPct val="0"/>
              </a:spcBef>
              <a:buNone/>
              <a:defRPr kumimoji="0" sz="4500" b="1" kern="1200">
                <a:solidFill>
                  <a:schemeClr val="accent1">
                    <a:tint val="88000"/>
                    <a:satMod val="150000"/>
                  </a:schemeClr>
                </a:solidFill>
                <a:effectLst>
                  <a:outerShdw blurRad="53975" dist="22860" dir="5400000" algn="tl" rotWithShape="0">
                    <a:srgbClr val="000000">
                      <a:alpha val="55000"/>
                    </a:srgbClr>
                  </a:outerShdw>
                </a:effectLst>
                <a:latin typeface="+mj-lt"/>
                <a:ea typeface="+mj-ea"/>
                <a:cs typeface="+mj-cs"/>
              </a:defRPr>
            </a:lvl1pPr>
            <a:extLst/>
          </a:lstStyle>
          <a:p>
            <a:pPr>
              <a:defRPr/>
            </a:pPr>
            <a:r>
              <a:rPr lang="ru-RU" sz="4400" dirty="0" smtClean="0">
                <a:latin typeface="Times New Roman" pitchFamily="18" charset="0"/>
                <a:cs typeface="Times New Roman" pitchFamily="18" charset="0"/>
              </a:rPr>
              <a:t/>
            </a:r>
            <a:br>
              <a:rPr lang="ru-RU" sz="4400" dirty="0" smtClean="0">
                <a:latin typeface="Times New Roman" pitchFamily="18" charset="0"/>
                <a:cs typeface="Times New Roman" pitchFamily="18" charset="0"/>
              </a:rPr>
            </a:br>
            <a:r>
              <a:rPr lang="ru-RU" sz="4400" i="1" dirty="0" smtClean="0">
                <a:latin typeface="Times New Roman" pitchFamily="18" charset="0"/>
                <a:cs typeface="Times New Roman" pitchFamily="18" charset="0"/>
              </a:rPr>
              <a:t/>
            </a:r>
            <a:br>
              <a:rPr lang="ru-RU" sz="4400" i="1" dirty="0" smtClean="0">
                <a:latin typeface="Times New Roman" pitchFamily="18" charset="0"/>
                <a:cs typeface="Times New Roman" pitchFamily="18" charset="0"/>
              </a:rPr>
            </a:br>
            <a:r>
              <a:rPr lang="ru-RU" sz="4400" i="1" dirty="0" smtClean="0">
                <a:latin typeface="Times New Roman" pitchFamily="18" charset="0"/>
                <a:cs typeface="Times New Roman" pitchFamily="18" charset="0"/>
              </a:rPr>
              <a:t/>
            </a:r>
            <a:br>
              <a:rPr lang="ru-RU" sz="4400" i="1" dirty="0" smtClean="0">
                <a:latin typeface="Times New Roman" pitchFamily="18" charset="0"/>
                <a:cs typeface="Times New Roman" pitchFamily="18" charset="0"/>
              </a:rPr>
            </a:br>
            <a:endParaRPr lang="ru-RU" sz="2800" i="1" dirty="0">
              <a:latin typeface="Times New Roman" pitchFamily="18" charset="0"/>
              <a:cs typeface="Times New Roman" pitchFamily="18" charset="0"/>
            </a:endParaRPr>
          </a:p>
        </p:txBody>
      </p:sp>
      <p:pic>
        <p:nvPicPr>
          <p:cNvPr id="5" name="Picture 5" descr="C:\Users\User\Desktop\2012-2013\ЦРО, 19.09.2012\заголовок.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0034" y="428604"/>
            <a:ext cx="1500188" cy="1874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8417103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2920" y="1785926"/>
            <a:ext cx="8183880" cy="2000264"/>
          </a:xfrm>
        </p:spPr>
        <p:txBody>
          <a:bodyPr/>
          <a:lstStyle/>
          <a:p>
            <a:pPr algn="ctr"/>
            <a:r>
              <a:rPr lang="ru-RU" dirty="0" smtClean="0"/>
              <a:t>Примеры заданий.</a:t>
            </a:r>
            <a:endParaRPr lang="ru-RU"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539552" y="1628800"/>
            <a:ext cx="8183880" cy="4824536"/>
          </a:xfrm>
        </p:spPr>
        <p:txBody>
          <a:bodyPr>
            <a:normAutofit/>
          </a:bodyPr>
          <a:lstStyle/>
          <a:p>
            <a:pPr marL="0" indent="0">
              <a:buNone/>
            </a:pPr>
            <a:r>
              <a:rPr lang="ru-RU" sz="2000" dirty="0" smtClean="0"/>
              <a:t>Разбивается  </a:t>
            </a:r>
            <a:r>
              <a:rPr lang="ru-RU" sz="2000" dirty="0" smtClean="0"/>
              <a:t>класс на группы.</a:t>
            </a:r>
          </a:p>
          <a:p>
            <a:pPr marL="0" indent="0">
              <a:buNone/>
            </a:pPr>
            <a:r>
              <a:rPr lang="ru-RU" sz="2000" dirty="0" smtClean="0"/>
              <a:t>Каждой группе раздаются карточки с заданием.</a:t>
            </a:r>
          </a:p>
          <a:p>
            <a:pPr marL="0" indent="0">
              <a:buNone/>
            </a:pPr>
            <a:r>
              <a:rPr lang="ru-RU" sz="2000" dirty="0" smtClean="0"/>
              <a:t>2/5; 5/5; 6/5; 4/5; 7/5.</a:t>
            </a:r>
          </a:p>
          <a:p>
            <a:pPr marL="457200" indent="-457200">
              <a:buFont typeface="+mj-lt"/>
              <a:buAutoNum type="arabicPeriod"/>
            </a:pPr>
            <a:r>
              <a:rPr lang="ru-RU" sz="2000" dirty="0" smtClean="0"/>
              <a:t>Изобразите данные дроби на координатном луче и сравните их с единицей.</a:t>
            </a:r>
          </a:p>
          <a:p>
            <a:pPr marL="514350" indent="-514350">
              <a:buFont typeface="+mj-lt"/>
              <a:buAutoNum type="arabicPeriod"/>
            </a:pPr>
            <a:r>
              <a:rPr lang="ru-RU" sz="2000" dirty="0" smtClean="0"/>
              <a:t>Можно ли эти дроби разбить на группы? Если да, то разбейте. (ученики предлагают разные варианты. С помощью учителя разбиваются дроби на две группы)</a:t>
            </a:r>
          </a:p>
          <a:p>
            <a:pPr marL="514350" indent="-514350">
              <a:buFont typeface="+mj-lt"/>
              <a:buAutoNum type="arabicPeriod"/>
            </a:pPr>
            <a:r>
              <a:rPr lang="ru-RU" sz="2000" dirty="0" smtClean="0"/>
              <a:t>Сделайте вывод.(</a:t>
            </a:r>
            <a:r>
              <a:rPr lang="ru-RU" sz="2000" i="1" dirty="0" smtClean="0"/>
              <a:t>Дроби, у которых числитель больше знаменателя или равен ему, называются </a:t>
            </a:r>
            <a:r>
              <a:rPr lang="ru-RU" sz="2000" b="1" i="1" dirty="0" smtClean="0"/>
              <a:t>неправильными</a:t>
            </a:r>
            <a:r>
              <a:rPr lang="ru-RU" sz="2000" i="1" dirty="0"/>
              <a:t> </a:t>
            </a:r>
            <a:r>
              <a:rPr lang="ru-RU" sz="2000" b="1" i="1" dirty="0" smtClean="0"/>
              <a:t>дробями . </a:t>
            </a:r>
            <a:r>
              <a:rPr lang="ru-RU" sz="2000" i="1" dirty="0" smtClean="0"/>
              <a:t>Дроби у которых числитель меньше знаменателя </a:t>
            </a:r>
            <a:r>
              <a:rPr lang="ru-RU" sz="2000" b="1" i="1" dirty="0" smtClean="0"/>
              <a:t>правильными дробями.)</a:t>
            </a:r>
          </a:p>
          <a:p>
            <a:pPr marL="514350" indent="-514350">
              <a:buFont typeface="+mj-lt"/>
              <a:buAutoNum type="arabicPeriod"/>
            </a:pPr>
            <a:endParaRPr lang="ru-RU" sz="2000" dirty="0" smtClean="0"/>
          </a:p>
          <a:p>
            <a:pPr marL="514350" indent="-514350">
              <a:buFont typeface="+mj-lt"/>
              <a:buAutoNum type="arabicPeriod"/>
            </a:pPr>
            <a:endParaRPr lang="ru-RU" sz="2000" dirty="0" smtClean="0"/>
          </a:p>
          <a:p>
            <a:pPr marL="0" indent="0">
              <a:buNone/>
            </a:pPr>
            <a:endParaRPr lang="ru-RU" dirty="0" smtClean="0"/>
          </a:p>
          <a:p>
            <a:pPr marL="514350" indent="-514350">
              <a:buFont typeface="+mj-lt"/>
              <a:buAutoNum type="arabicPeriod"/>
            </a:pPr>
            <a:endParaRPr lang="ru-RU" dirty="0" smtClean="0"/>
          </a:p>
          <a:p>
            <a:pPr marL="514350" indent="-514350">
              <a:buFont typeface="+mj-lt"/>
              <a:buAutoNum type="arabicPeriod"/>
            </a:pPr>
            <a:endParaRPr lang="ru-RU" dirty="0"/>
          </a:p>
        </p:txBody>
      </p:sp>
      <p:sp>
        <p:nvSpPr>
          <p:cNvPr id="4" name="Заголовок 1"/>
          <p:cNvSpPr>
            <a:spLocks noGrp="1"/>
          </p:cNvSpPr>
          <p:nvPr>
            <p:ph type="title"/>
          </p:nvPr>
        </p:nvSpPr>
        <p:spPr>
          <a:xfrm rot="10800000" flipV="1">
            <a:off x="323528" y="548681"/>
            <a:ext cx="8363272" cy="1008111"/>
          </a:xfrm>
        </p:spPr>
        <p:txBody>
          <a:bodyPr>
            <a:normAutofit fontScale="90000"/>
          </a:bodyPr>
          <a:lstStyle/>
          <a:p>
            <a:pPr algn="ctr"/>
            <a:r>
              <a:rPr lang="ru-RU" dirty="0" smtClean="0"/>
              <a:t>Правильные и неправильные дроби. </a:t>
            </a:r>
            <a:endParaRPr lang="ru-RU" dirty="0"/>
          </a:p>
        </p:txBody>
      </p:sp>
    </p:spTree>
    <p:extLst>
      <p:ext uri="{BB962C8B-B14F-4D97-AF65-F5344CB8AC3E}">
        <p14:creationId xmlns:p14="http://schemas.microsoft.com/office/powerpoint/2010/main" val="150898404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1"/>
          <p:cNvSpPr>
            <a:spLocks noChangeArrowheads="1"/>
          </p:cNvSpPr>
          <p:nvPr/>
        </p:nvSpPr>
        <p:spPr bwMode="auto">
          <a:xfrm>
            <a:off x="1259632" y="692696"/>
            <a:ext cx="7704138" cy="4586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ru-RU" altLang="ru-RU" sz="2800" dirty="0">
                <a:solidFill>
                  <a:schemeClr val="tx1"/>
                </a:solidFill>
                <a:latin typeface="Times New Roman" pitchFamily="18" charset="0"/>
                <a:cs typeface="Times New Roman" pitchFamily="18" charset="0"/>
              </a:rPr>
              <a:t>Групповая работа – класс делиться на группы по 5-6 человек. Задание - составить кроссворд по теме «Окружность и круг». Далее группы обмениваются кроссвордами и решают работа какой группы наиболее полно и интересно отразила понятия данной темы. </a:t>
            </a:r>
            <a:r>
              <a:rPr lang="ru-RU" altLang="ru-RU" sz="2800" dirty="0" smtClean="0">
                <a:solidFill>
                  <a:schemeClr val="tx1"/>
                </a:solidFill>
                <a:latin typeface="Times New Roman" pitchFamily="18" charset="0"/>
                <a:cs typeface="Times New Roman" pitchFamily="18" charset="0"/>
              </a:rPr>
              <a:t>(</a:t>
            </a:r>
            <a:r>
              <a:rPr lang="ru-RU" altLang="ru-RU" sz="2400" i="1" dirty="0">
                <a:solidFill>
                  <a:schemeClr val="tx1"/>
                </a:solidFill>
                <a:latin typeface="Times New Roman" pitchFamily="18" charset="0"/>
                <a:cs typeface="Times New Roman" pitchFamily="18" charset="0"/>
              </a:rPr>
              <a:t>Формирование коммуникативных действий, направленных на структурирование информации по данной теме, умение сотрудничать в процессе создания общего продукта </a:t>
            </a:r>
          </a:p>
          <a:p>
            <a:r>
              <a:rPr lang="ru-RU" altLang="ru-RU" sz="2400" i="1" dirty="0">
                <a:solidFill>
                  <a:schemeClr val="tx1"/>
                </a:solidFill>
                <a:latin typeface="Times New Roman" pitchFamily="18" charset="0"/>
                <a:cs typeface="Times New Roman" pitchFamily="18" charset="0"/>
              </a:rPr>
              <a:t>совместной деятельности.)	</a:t>
            </a:r>
          </a:p>
          <a:p>
            <a:endParaRPr lang="ru-RU" altLang="ru-RU" sz="2800" dirty="0">
              <a:solidFill>
                <a:schemeClr val="tx1"/>
              </a:solidFill>
              <a:latin typeface="Times New Roman" pitchFamily="18" charset="0"/>
              <a:cs typeface="Times New Roman" pitchFamily="18" charset="0"/>
            </a:endParaRPr>
          </a:p>
        </p:txBody>
      </p:sp>
    </p:spTree>
    <p:extLst>
      <p:ext uri="{BB962C8B-B14F-4D97-AF65-F5344CB8AC3E}">
        <p14:creationId xmlns:p14="http://schemas.microsoft.com/office/powerpoint/2010/main" val="18386045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1"/>
          <p:cNvSpPr>
            <a:spLocks noChangeArrowheads="1"/>
          </p:cNvSpPr>
          <p:nvPr/>
        </p:nvSpPr>
        <p:spPr bwMode="auto">
          <a:xfrm>
            <a:off x="899591" y="764704"/>
            <a:ext cx="7758161" cy="60016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ru-RU" altLang="ru-RU" sz="2400" b="1" dirty="0">
                <a:solidFill>
                  <a:schemeClr val="tx1"/>
                </a:solidFill>
                <a:latin typeface="Times New Roman" pitchFamily="18" charset="0"/>
                <a:cs typeface="Times New Roman" pitchFamily="18" charset="0"/>
              </a:rPr>
              <a:t>Два ученика решали уравнение 2(х+1)=18 так: </a:t>
            </a:r>
          </a:p>
          <a:p>
            <a:r>
              <a:rPr lang="ru-RU" altLang="ru-RU" sz="2400" b="1" dirty="0">
                <a:solidFill>
                  <a:schemeClr val="tx1"/>
                </a:solidFill>
                <a:latin typeface="Times New Roman" pitchFamily="18" charset="0"/>
                <a:cs typeface="Times New Roman" pitchFamily="18" charset="0"/>
              </a:rPr>
              <a:t>2(х+1)=18                            2(х+1)=18 </a:t>
            </a:r>
          </a:p>
          <a:p>
            <a:r>
              <a:rPr lang="ru-RU" altLang="ru-RU" sz="2400" b="1" dirty="0">
                <a:solidFill>
                  <a:schemeClr val="tx1"/>
                </a:solidFill>
                <a:latin typeface="Times New Roman" pitchFamily="18" charset="0"/>
                <a:cs typeface="Times New Roman" pitchFamily="18" charset="0"/>
              </a:rPr>
              <a:t>2х+1=18                               2х+2=18 </a:t>
            </a:r>
          </a:p>
          <a:p>
            <a:r>
              <a:rPr lang="ru-RU" altLang="ru-RU" sz="2400" b="1" dirty="0">
                <a:solidFill>
                  <a:schemeClr val="tx1"/>
                </a:solidFill>
                <a:latin typeface="Times New Roman" pitchFamily="18" charset="0"/>
                <a:cs typeface="Times New Roman" pitchFamily="18" charset="0"/>
              </a:rPr>
              <a:t>2х=18-1                                2х=18-2 </a:t>
            </a:r>
          </a:p>
          <a:p>
            <a:r>
              <a:rPr lang="ru-RU" altLang="ru-RU" sz="2400" b="1" dirty="0">
                <a:solidFill>
                  <a:schemeClr val="tx1"/>
                </a:solidFill>
                <a:latin typeface="Times New Roman" pitchFamily="18" charset="0"/>
                <a:cs typeface="Times New Roman" pitchFamily="18" charset="0"/>
              </a:rPr>
              <a:t>2х=17                                    2х=16 </a:t>
            </a:r>
          </a:p>
          <a:p>
            <a:r>
              <a:rPr lang="ru-RU" altLang="ru-RU" sz="2400" b="1" dirty="0">
                <a:solidFill>
                  <a:schemeClr val="tx1"/>
                </a:solidFill>
                <a:latin typeface="Times New Roman" pitchFamily="18" charset="0"/>
                <a:cs typeface="Times New Roman" pitchFamily="18" charset="0"/>
              </a:rPr>
              <a:t>х=17: 2                                  х=16: 2 </a:t>
            </a:r>
          </a:p>
          <a:p>
            <a:r>
              <a:rPr lang="ru-RU" altLang="ru-RU" sz="2400" b="1" dirty="0">
                <a:solidFill>
                  <a:schemeClr val="tx1"/>
                </a:solidFill>
                <a:latin typeface="Times New Roman" pitchFamily="18" charset="0"/>
                <a:cs typeface="Times New Roman" pitchFamily="18" charset="0"/>
              </a:rPr>
              <a:t>х=8,5                                      х=8 </a:t>
            </a:r>
          </a:p>
          <a:p>
            <a:r>
              <a:rPr lang="ru-RU" altLang="ru-RU" sz="2400" b="1" dirty="0">
                <a:solidFill>
                  <a:schemeClr val="tx1"/>
                </a:solidFill>
                <a:latin typeface="Times New Roman" pitchFamily="18" charset="0"/>
                <a:cs typeface="Times New Roman" pitchFamily="18" charset="0"/>
              </a:rPr>
              <a:t>Найди верное решение. Объясни свой выбор. 	Сделай проверку. </a:t>
            </a:r>
            <a:r>
              <a:rPr lang="ru-RU" altLang="ru-RU" sz="2400" b="1" i="1" dirty="0">
                <a:solidFill>
                  <a:schemeClr val="tx1"/>
                </a:solidFill>
                <a:latin typeface="Times New Roman" pitchFamily="18" charset="0"/>
                <a:cs typeface="Times New Roman" pitchFamily="18" charset="0"/>
              </a:rPr>
              <a:t>	</a:t>
            </a:r>
            <a:r>
              <a:rPr lang="ru-RU" altLang="ru-RU" sz="2400" i="1" dirty="0">
                <a:solidFill>
                  <a:schemeClr val="tx1"/>
                </a:solidFill>
                <a:latin typeface="Times New Roman" pitchFamily="18" charset="0"/>
                <a:cs typeface="Times New Roman" pitchFamily="18" charset="0"/>
              </a:rPr>
              <a:t>(Контроль в форме сравнения способа действия и его результата с заданным эталоном с целью обнаружения отклонений от эталона и внесение </a:t>
            </a:r>
            <a:r>
              <a:rPr lang="ru-RU" altLang="ru-RU" sz="2400" b="1" i="1" dirty="0">
                <a:solidFill>
                  <a:schemeClr val="tx1"/>
                </a:solidFill>
                <a:latin typeface="Times New Roman" pitchFamily="18" charset="0"/>
                <a:cs typeface="Times New Roman" pitchFamily="18" charset="0"/>
              </a:rPr>
              <a:t>необходимых корректив.) 	</a:t>
            </a:r>
          </a:p>
          <a:p>
            <a:r>
              <a:rPr lang="ru-RU" altLang="ru-RU" sz="2400" dirty="0"/>
              <a:t>	</a:t>
            </a:r>
          </a:p>
          <a:p>
            <a:endParaRPr lang="ru-RU" altLang="ru-RU" sz="2400" b="1" i="1" dirty="0">
              <a:solidFill>
                <a:schemeClr val="tx1"/>
              </a:solidFill>
              <a:latin typeface="Times New Roman" pitchFamily="18" charset="0"/>
              <a:cs typeface="Times New Roman" pitchFamily="18" charset="0"/>
            </a:endParaRPr>
          </a:p>
          <a:p>
            <a:endParaRPr lang="ru-RU" altLang="ru-RU" sz="2400" b="1" i="1" dirty="0">
              <a:solidFill>
                <a:schemeClr val="tx1"/>
              </a:solidFill>
              <a:latin typeface="Times New Roman" pitchFamily="18" charset="0"/>
              <a:cs typeface="Times New Roman" pitchFamily="18" charset="0"/>
            </a:endParaRPr>
          </a:p>
          <a:p>
            <a:endParaRPr lang="ru-RU" altLang="ru-RU" sz="2400" b="1" i="1" dirty="0">
              <a:solidFill>
                <a:schemeClr val="tx1"/>
              </a:solidFill>
              <a:latin typeface="Times New Roman" pitchFamily="18" charset="0"/>
              <a:cs typeface="Times New Roman" pitchFamily="18" charset="0"/>
            </a:endParaRPr>
          </a:p>
        </p:txBody>
      </p:sp>
    </p:spTree>
    <p:extLst>
      <p:ext uri="{BB962C8B-B14F-4D97-AF65-F5344CB8AC3E}">
        <p14:creationId xmlns:p14="http://schemas.microsoft.com/office/powerpoint/2010/main" val="402877602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611560" y="476672"/>
            <a:ext cx="7992888" cy="1938992"/>
          </a:xfrm>
          <a:prstGeom prst="rect">
            <a:avLst/>
          </a:prstGeom>
        </p:spPr>
        <p:txBody>
          <a:bodyPr wrap="square">
            <a:spAutoFit/>
          </a:bodyPr>
          <a:lstStyle/>
          <a:p>
            <a:r>
              <a:rPr lang="ru-RU" altLang="ru-RU" sz="2400" b="1" dirty="0">
                <a:latin typeface="Times New Roman" pitchFamily="18" charset="0"/>
                <a:cs typeface="Times New Roman" pitchFamily="18" charset="0"/>
              </a:rPr>
              <a:t>Исключите лишнее: м2 дм2 м га км2 а см2. Объясните свое решение. Расположите единицы площади в порядке </a:t>
            </a:r>
            <a:r>
              <a:rPr lang="ru-RU" altLang="ru-RU" sz="2400" b="1" dirty="0" smtClean="0">
                <a:latin typeface="Times New Roman" pitchFamily="18" charset="0"/>
                <a:cs typeface="Times New Roman" pitchFamily="18" charset="0"/>
              </a:rPr>
              <a:t>возрастания</a:t>
            </a:r>
            <a:r>
              <a:rPr lang="ru-RU" altLang="ru-RU" sz="2400" dirty="0"/>
              <a:t>. </a:t>
            </a:r>
            <a:r>
              <a:rPr lang="ru-RU" altLang="ru-RU" sz="2400" i="1" dirty="0">
                <a:latin typeface="Times New Roman" pitchFamily="18" charset="0"/>
                <a:cs typeface="Times New Roman" pitchFamily="18" charset="0"/>
              </a:rPr>
              <a:t>(Формирование целевых установок учебной деятельности, выстраивание последовательности необходимых операций(алгоритм действий)</a:t>
            </a:r>
            <a:r>
              <a:rPr lang="ru-RU" altLang="ru-RU" sz="2400" dirty="0"/>
              <a:t>)</a:t>
            </a:r>
            <a:endParaRPr lang="ru-RU" sz="2400" dirty="0"/>
          </a:p>
        </p:txBody>
      </p:sp>
      <p:sp>
        <p:nvSpPr>
          <p:cNvPr id="5" name="Заголовок 4"/>
          <p:cNvSpPr>
            <a:spLocks noGrp="1"/>
          </p:cNvSpPr>
          <p:nvPr>
            <p:ph type="title"/>
          </p:nvPr>
        </p:nvSpPr>
        <p:spPr/>
        <p:txBody>
          <a:bodyPr/>
          <a:lstStyle/>
          <a:p>
            <a:endParaRPr lang="ru-RU"/>
          </a:p>
        </p:txBody>
      </p:sp>
    </p:spTree>
    <p:extLst>
      <p:ext uri="{BB962C8B-B14F-4D97-AF65-F5344CB8AC3E}">
        <p14:creationId xmlns:p14="http://schemas.microsoft.com/office/powerpoint/2010/main" val="214826770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1"/>
          <p:cNvSpPr>
            <a:spLocks noChangeArrowheads="1"/>
          </p:cNvSpPr>
          <p:nvPr/>
        </p:nvSpPr>
        <p:spPr bwMode="auto">
          <a:xfrm>
            <a:off x="827088" y="333375"/>
            <a:ext cx="7561262" cy="5508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defTabSz="449263" fontAlgn="base">
              <a:spcBef>
                <a:spcPct val="0"/>
              </a:spcBef>
              <a:spcAft>
                <a:spcPct val="0"/>
              </a:spcAft>
            </a:pPr>
            <a:r>
              <a:rPr lang="ru-RU" altLang="ru-RU" sz="3600" dirty="0" smtClean="0">
                <a:solidFill>
                  <a:prstClr val="black"/>
                </a:solidFill>
                <a:latin typeface="Times New Roman" pitchFamily="18" charset="0"/>
                <a:ea typeface="Arial Unicode MS" pitchFamily="34" charset="-128"/>
                <a:cs typeface="Times New Roman" pitchFamily="18" charset="0"/>
              </a:rPr>
              <a:t>Сколько существует флагов, составленных из трех горизонтальных полос одинаковой ширины и различных цветов – белого, красного и синего. Есть ли среди этих флагов Государственный флаг Российской Федерации?</a:t>
            </a:r>
          </a:p>
          <a:p>
            <a:pPr defTabSz="449263" fontAlgn="base">
              <a:spcBef>
                <a:spcPct val="0"/>
              </a:spcBef>
              <a:spcAft>
                <a:spcPct val="0"/>
              </a:spcAft>
            </a:pPr>
            <a:r>
              <a:rPr lang="ru-RU" altLang="ru-RU" sz="2000" i="1" dirty="0" smtClean="0">
                <a:solidFill>
                  <a:prstClr val="black"/>
                </a:solidFill>
                <a:latin typeface="Times New Roman" pitchFamily="18" charset="0"/>
                <a:ea typeface="Arial Unicode MS" pitchFamily="34" charset="-128"/>
                <a:cs typeface="Times New Roman" pitchFamily="18" charset="0"/>
              </a:rPr>
              <a:t>Патриотическое воспитание, отношение к социальным ценностям: формирование интереса к культуре и истории родной страны, а также уважения к ценностям культур других народов. 	</a:t>
            </a:r>
          </a:p>
          <a:p>
            <a:pPr defTabSz="449263" fontAlgn="base">
              <a:spcBef>
                <a:spcPct val="0"/>
              </a:spcBef>
              <a:spcAft>
                <a:spcPct val="0"/>
              </a:spcAft>
            </a:pPr>
            <a:r>
              <a:rPr lang="ru-RU" altLang="ru-RU" sz="2000" i="1" dirty="0" smtClean="0">
                <a:solidFill>
                  <a:prstClr val="black"/>
                </a:solidFill>
                <a:latin typeface="Times New Roman" pitchFamily="18" charset="0"/>
                <a:ea typeface="Arial Unicode MS" pitchFamily="34" charset="-128"/>
                <a:cs typeface="Times New Roman" pitchFamily="18" charset="0"/>
              </a:rPr>
              <a:t> </a:t>
            </a:r>
          </a:p>
        </p:txBody>
      </p:sp>
    </p:spTree>
    <p:extLst>
      <p:ext uri="{BB962C8B-B14F-4D97-AF65-F5344CB8AC3E}">
        <p14:creationId xmlns:p14="http://schemas.microsoft.com/office/powerpoint/2010/main" val="5663033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Effect transition="in" filter="fade">
                                      <p:cBhvr>
                                        <p:cTn id="7" dur="1000"/>
                                        <p:tgtEl>
                                          <p:spTgt spid="4">
                                            <p:txEl>
                                              <p:pRg st="1" end="1"/>
                                            </p:txEl>
                                          </p:spTgt>
                                        </p:tgtEl>
                                      </p:cBhvr>
                                    </p:animEffect>
                                    <p:anim calcmode="lin" valueType="num">
                                      <p:cBhvr>
                                        <p:cTn id="8"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539552" y="620688"/>
            <a:ext cx="8183880" cy="3744416"/>
          </a:xfrm>
        </p:spPr>
        <p:txBody>
          <a:bodyPr>
            <a:normAutofit fontScale="92500" lnSpcReduction="20000"/>
          </a:bodyPr>
          <a:lstStyle/>
          <a:p>
            <a:pPr marL="0" indent="0">
              <a:buNone/>
            </a:pPr>
            <a:r>
              <a:rPr lang="ru-RU" b="1" dirty="0" smtClean="0">
                <a:solidFill>
                  <a:schemeClr val="accent2"/>
                </a:solidFill>
              </a:rPr>
              <a:t>Закрепление нового материала</a:t>
            </a:r>
            <a:r>
              <a:rPr lang="ru-RU" dirty="0" smtClean="0">
                <a:solidFill>
                  <a:schemeClr val="accent2"/>
                </a:solidFill>
              </a:rPr>
              <a:t>. </a:t>
            </a:r>
          </a:p>
          <a:p>
            <a:pPr marL="0" indent="0">
              <a:buNone/>
            </a:pPr>
            <a:r>
              <a:rPr lang="ru-RU" dirty="0" smtClean="0"/>
              <a:t>Решить уравнения, составить слово из ответов.</a:t>
            </a:r>
          </a:p>
          <a:p>
            <a:pPr marL="514350" indent="-514350">
              <a:buAutoNum type="arabicParenR"/>
            </a:pPr>
            <a:r>
              <a:rPr lang="ru-RU" dirty="0" smtClean="0"/>
              <a:t>136-х=128</a:t>
            </a:r>
          </a:p>
          <a:p>
            <a:pPr marL="514350" indent="-514350">
              <a:buAutoNum type="arabicParenR"/>
            </a:pPr>
            <a:r>
              <a:rPr lang="ru-RU" dirty="0" smtClean="0"/>
              <a:t>17</a:t>
            </a:r>
            <a:r>
              <a:rPr lang="en-US" dirty="0" smtClean="0"/>
              <a:t>y</a:t>
            </a:r>
            <a:r>
              <a:rPr lang="ru-RU" dirty="0" smtClean="0"/>
              <a:t>=102</a:t>
            </a:r>
          </a:p>
          <a:p>
            <a:pPr marL="514350" indent="-514350">
              <a:buAutoNum type="arabicParenR"/>
            </a:pPr>
            <a:r>
              <a:rPr lang="ru-RU" dirty="0" smtClean="0"/>
              <a:t>х+342=351</a:t>
            </a:r>
          </a:p>
          <a:p>
            <a:pPr marL="514350" indent="-514350">
              <a:buAutoNum type="arabicParenR"/>
            </a:pPr>
            <a:r>
              <a:rPr lang="ru-RU" dirty="0" smtClean="0"/>
              <a:t>Х:2=18</a:t>
            </a:r>
          </a:p>
          <a:p>
            <a:pPr marL="514350" indent="-514350">
              <a:buAutoNum type="arabicParenR"/>
            </a:pPr>
            <a:r>
              <a:rPr lang="ru-RU" dirty="0" smtClean="0"/>
              <a:t>72:</a:t>
            </a:r>
            <a:r>
              <a:rPr lang="en-US" dirty="0" smtClean="0"/>
              <a:t>y</a:t>
            </a:r>
            <a:r>
              <a:rPr lang="ru-RU" dirty="0" smtClean="0"/>
              <a:t>=6</a:t>
            </a:r>
          </a:p>
          <a:p>
            <a:pPr marL="514350" indent="-514350">
              <a:buAutoNum type="arabicParenR"/>
            </a:pPr>
            <a:r>
              <a:rPr lang="ru-RU" dirty="0" smtClean="0"/>
              <a:t>Х-7=4</a:t>
            </a:r>
          </a:p>
          <a:p>
            <a:pPr marL="0" indent="0">
              <a:buNone/>
            </a:pPr>
            <a:r>
              <a:rPr lang="ru-RU" dirty="0" smtClean="0"/>
              <a:t>Ответ: корень.</a:t>
            </a:r>
          </a:p>
          <a:p>
            <a:pPr marL="514350" indent="-514350">
              <a:buAutoNum type="arabicParenR"/>
            </a:pPr>
            <a:endParaRPr lang="ru-RU" dirty="0"/>
          </a:p>
        </p:txBody>
      </p:sp>
      <p:sp>
        <p:nvSpPr>
          <p:cNvPr id="5" name="Прямоугольник 4"/>
          <p:cNvSpPr>
            <a:spLocks noChangeArrowheads="1"/>
          </p:cNvSpPr>
          <p:nvPr/>
        </p:nvSpPr>
        <p:spPr bwMode="auto">
          <a:xfrm>
            <a:off x="683568" y="4221163"/>
            <a:ext cx="8136903" cy="17543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ru-RU" altLang="ru-RU" i="1" dirty="0">
                <a:solidFill>
                  <a:schemeClr val="tx1"/>
                </a:solidFill>
                <a:latin typeface="Times New Roman" pitchFamily="18" charset="0"/>
                <a:cs typeface="Times New Roman" pitchFamily="18" charset="0"/>
              </a:rPr>
              <a:t>Формирование вычислительных </a:t>
            </a:r>
            <a:r>
              <a:rPr lang="ru-RU" altLang="ru-RU" i="1" dirty="0" smtClean="0">
                <a:solidFill>
                  <a:schemeClr val="tx1"/>
                </a:solidFill>
                <a:latin typeface="Times New Roman" pitchFamily="18" charset="0"/>
                <a:cs typeface="Times New Roman" pitchFamily="18" charset="0"/>
              </a:rPr>
              <a:t>навыков; мотивация учения- развитие интереса к математике, положительное отношение к процессу познания, принцип удивления, формирование личностных качеств</a:t>
            </a:r>
            <a:r>
              <a:rPr lang="ru-RU" altLang="ru-RU" i="1" dirty="0">
                <a:solidFill>
                  <a:schemeClr val="tx1"/>
                </a:solidFill>
                <a:latin typeface="Times New Roman" pitchFamily="18" charset="0"/>
                <a:cs typeface="Times New Roman" pitchFamily="18" charset="0"/>
              </a:rPr>
              <a:t>: аккуратность при выполнении </a:t>
            </a:r>
            <a:r>
              <a:rPr lang="ru-RU" altLang="ru-RU" i="1" dirty="0" smtClean="0">
                <a:solidFill>
                  <a:schemeClr val="tx1"/>
                </a:solidFill>
                <a:latin typeface="Times New Roman" pitchFamily="18" charset="0"/>
                <a:cs typeface="Times New Roman" pitchFamily="18" charset="0"/>
              </a:rPr>
              <a:t>работы</a:t>
            </a:r>
            <a:r>
              <a:rPr lang="ru-RU" altLang="ru-RU" i="1" dirty="0" smtClean="0">
                <a:latin typeface="Times New Roman" pitchFamily="18" charset="0"/>
                <a:cs typeface="Times New Roman" pitchFamily="18" charset="0"/>
              </a:rPr>
              <a:t>. Формирование регулятивных учебных действий; работа по плану, сверяясь с целью, находить и исправлять ошибки, в т. ч </a:t>
            </a:r>
            <a:r>
              <a:rPr lang="ru-RU" altLang="ru-RU" i="1" u="sng" dirty="0" smtClean="0">
                <a:latin typeface="Times New Roman" pitchFamily="18" charset="0"/>
                <a:cs typeface="Times New Roman" pitchFamily="18" charset="0"/>
              </a:rPr>
              <a:t>самостоятельно, применение формы самоконтроля.</a:t>
            </a:r>
            <a:endParaRPr lang="ru-RU" altLang="ru-RU" i="1" u="sng" dirty="0">
              <a:solidFill>
                <a:schemeClr val="tx1"/>
              </a:solidFill>
              <a:latin typeface="Times New Roman" pitchFamily="18" charset="0"/>
              <a:cs typeface="Times New Roman" pitchFamily="18" charset="0"/>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47863" y="1772816"/>
            <a:ext cx="5616625" cy="8588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7305492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23528" y="332656"/>
            <a:ext cx="8183880" cy="5328592"/>
          </a:xfrm>
          <a:effectLst>
            <a:outerShdw blurRad="152400" dist="317500" dir="5400000" sx="90000" sy="-19000" rotWithShape="0">
              <a:prstClr val="black">
                <a:alpha val="15000"/>
              </a:prstClr>
            </a:outerShdw>
          </a:effectLst>
          <a:scene3d>
            <a:camera prst="orthographicFront"/>
            <a:lightRig rig="threePt" dir="t"/>
          </a:scene3d>
          <a:sp3d>
            <a:bevelT/>
          </a:sp3d>
        </p:spPr>
        <p:txBody>
          <a:bodyPr>
            <a:normAutofit lnSpcReduction="10000"/>
          </a:bodyPr>
          <a:lstStyle/>
          <a:p>
            <a:pPr marL="0" indent="0">
              <a:buNone/>
            </a:pPr>
            <a:endParaRPr lang="ru-RU" dirty="0" smtClean="0">
              <a:solidFill>
                <a:srgbClr val="C00000"/>
              </a:solidFill>
            </a:endParaRPr>
          </a:p>
          <a:p>
            <a:pPr marL="0" indent="0">
              <a:buNone/>
            </a:pPr>
            <a:r>
              <a:rPr lang="ru-RU" b="1" u="sng" dirty="0" smtClean="0">
                <a:solidFill>
                  <a:schemeClr val="accent2">
                    <a:lumMod val="75000"/>
                  </a:schemeClr>
                </a:solidFill>
              </a:rPr>
              <a:t>Творческие задания, имеющие практическое применение, формируют личностные УУД.</a:t>
            </a:r>
          </a:p>
          <a:p>
            <a:pPr marL="0" indent="0">
              <a:buNone/>
            </a:pPr>
            <a:r>
              <a:rPr lang="ru-RU" dirty="0" smtClean="0"/>
              <a:t>Составьте список продуктов, которые вы хотели бы купить к праздничному столу, узнайте их цены и, выполните прикидку, определите, хватит ли вам для покупки 800р. Если хватит, подумайте, что ещё можно купить на оставшиеся деньги, а если нет, то от чего вам придётся отказаться.</a:t>
            </a:r>
            <a:endParaRPr lang="ru-RU" dirty="0">
              <a:solidFill>
                <a:schemeClr val="accent2"/>
              </a:solidFill>
            </a:endParaRPr>
          </a:p>
        </p:txBody>
      </p:sp>
    </p:spTree>
    <p:extLst>
      <p:ext uri="{BB962C8B-B14F-4D97-AF65-F5344CB8AC3E}">
        <p14:creationId xmlns:p14="http://schemas.microsoft.com/office/powerpoint/2010/main" val="373120448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a:t>Элементы ГИА</a:t>
            </a:r>
            <a:br>
              <a:rPr lang="ru-RU" dirty="0"/>
            </a:br>
            <a:r>
              <a:rPr lang="ru-RU" dirty="0"/>
              <a:t>5 класс тема Площадь</a:t>
            </a:r>
            <a:br>
              <a:rPr lang="ru-RU" dirty="0"/>
            </a:br>
            <a:endParaRPr lang="ru-RU" dirty="0"/>
          </a:p>
        </p:txBody>
      </p:sp>
      <p:sp>
        <p:nvSpPr>
          <p:cNvPr id="3" name="Объект 2"/>
          <p:cNvSpPr>
            <a:spLocks noGrp="1"/>
          </p:cNvSpPr>
          <p:nvPr>
            <p:ph idx="1"/>
          </p:nvPr>
        </p:nvSpPr>
        <p:spPr/>
        <p:txBody>
          <a:bodyPr>
            <a:normAutofit fontScale="55000" lnSpcReduction="20000"/>
          </a:bodyPr>
          <a:lstStyle/>
          <a:p>
            <a:r>
              <a:rPr lang="ru-RU" b="1" dirty="0" smtClean="0"/>
              <a:t>Тип </a:t>
            </a:r>
            <a:r>
              <a:rPr lang="ru-RU" b="1" dirty="0"/>
              <a:t>3 № </a:t>
            </a:r>
            <a:r>
              <a:rPr lang="ru-RU" b="1" dirty="0" smtClean="0">
                <a:hlinkClick r:id="rId2"/>
              </a:rPr>
              <a:t>366654</a:t>
            </a:r>
            <a:endParaRPr lang="ru-RU" dirty="0" smtClean="0"/>
          </a:p>
          <a:p>
            <a:endParaRPr lang="ru-RU" dirty="0"/>
          </a:p>
          <a:p>
            <a:r>
              <a:rPr lang="ru-RU" dirty="0" smtClean="0"/>
              <a:t>Владимир </a:t>
            </a:r>
            <a:r>
              <a:rPr lang="ru-RU" dirty="0"/>
              <a:t>купил участок, чтобы заняться фермерством. План его фермы изображен на рисунке, сторона каждой клетки равна 2 м. Ферму планируется обнести забором. Вход будет осуществляться через единственные ворота. Прямо перед воротами предполагается построить жилой дом. За ним будет построен гараж с отдельным въездом. Наибольшее поле будет отведено под посев картофеля. На поле рядом с ним планируется посадить кукурузу. Поле, обозначенное на плане цифрой 3, планируется засеять морковью. Поле, ближайшее к гаражу, планируется отвести под капусту. Оставшееся поле будет засеяно репой. Пустое пространство между полями планируется засыпать гравием. Чтобы засыпать 4 м</a:t>
            </a:r>
            <a:r>
              <a:rPr lang="ru-RU" baseline="30000" dirty="0"/>
              <a:t>2</a:t>
            </a:r>
            <a:r>
              <a:rPr lang="ru-RU" dirty="0"/>
              <a:t> гравием, требуется 0,2 м</a:t>
            </a:r>
            <a:r>
              <a:rPr lang="ru-RU" baseline="30000" dirty="0"/>
              <a:t>3</a:t>
            </a:r>
            <a:r>
              <a:rPr lang="ru-RU" dirty="0"/>
              <a:t> материала. Также Владимир планирует купить трактор для хозяйственных нужд.</a:t>
            </a:r>
          </a:p>
          <a:p>
            <a:r>
              <a:rPr lang="ru-RU" dirty="0"/>
              <a:t>Найдите площадь территории, которая не занята постройками и полями. Ответ дайте в квадратных метрах.</a:t>
            </a:r>
          </a:p>
          <a:p>
            <a:endParaRPr lang="ru-RU" dirty="0"/>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18706" y="3861048"/>
            <a:ext cx="2567114" cy="20170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6297777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a:t>Элементы ГИА</a:t>
            </a:r>
            <a:br>
              <a:rPr lang="ru-RU" dirty="0"/>
            </a:br>
            <a:r>
              <a:rPr lang="ru-RU" dirty="0"/>
              <a:t>7</a:t>
            </a:r>
            <a:r>
              <a:rPr lang="ru-RU" dirty="0" smtClean="0"/>
              <a:t> </a:t>
            </a:r>
            <a:r>
              <a:rPr lang="ru-RU" dirty="0"/>
              <a:t>класс Г</a:t>
            </a:r>
            <a:r>
              <a:rPr lang="ru-RU" dirty="0" smtClean="0"/>
              <a:t>еометрия тема Длина отрезка</a:t>
            </a:r>
            <a:r>
              <a:rPr lang="ru-RU" dirty="0"/>
              <a:t/>
            </a:r>
            <a:br>
              <a:rPr lang="ru-RU" dirty="0"/>
            </a:br>
            <a:endParaRPr lang="ru-RU" dirty="0"/>
          </a:p>
        </p:txBody>
      </p:sp>
      <p:sp>
        <p:nvSpPr>
          <p:cNvPr id="3" name="Объект 2"/>
          <p:cNvSpPr>
            <a:spLocks noGrp="1"/>
          </p:cNvSpPr>
          <p:nvPr>
            <p:ph sz="half" idx="1"/>
          </p:nvPr>
        </p:nvSpPr>
        <p:spPr>
          <a:xfrm>
            <a:off x="514352" y="530352"/>
            <a:ext cx="4201664" cy="4266800"/>
          </a:xfrm>
        </p:spPr>
        <p:txBody>
          <a:bodyPr>
            <a:normAutofit fontScale="55000" lnSpcReduction="20000"/>
          </a:bodyPr>
          <a:lstStyle/>
          <a:p>
            <a:r>
              <a:rPr lang="ru-RU" b="1" dirty="0"/>
              <a:t>Тип 4 № </a:t>
            </a:r>
            <a:r>
              <a:rPr lang="ru-RU" b="1" dirty="0">
                <a:hlinkClick r:id="rId2"/>
              </a:rPr>
              <a:t>367636</a:t>
            </a:r>
            <a:r>
              <a:rPr lang="ru-RU" b="1" dirty="0"/>
              <a:t> </a:t>
            </a:r>
          </a:p>
          <a:p>
            <a:r>
              <a:rPr lang="ru-RU" dirty="0"/>
              <a:t>На рисунке изображена схема метро города </a:t>
            </a:r>
            <a:r>
              <a:rPr lang="ru-RU" i="1" dirty="0"/>
              <a:t>N</a:t>
            </a:r>
            <a:r>
              <a:rPr lang="ru-RU" dirty="0"/>
              <a:t>. Станция Театральная расположена между станциями Поперечная и Петровская. Если ехать по кольцевой линии (она имеет форму окружности), то можно последовательно попасть на станции Петровская, Маяковская, Владимирская, Международная, Сельская. Желтая ветка последовательно включает в себя станции Международная, Ломоносовская, Горная, Проспект славы.</a:t>
            </a:r>
          </a:p>
          <a:p>
            <a:r>
              <a:rPr lang="ru-RU" dirty="0"/>
              <a:t>Найдите расстояние (в км) между станциями Горная и Ломоносовская, если длина Желтой ветки равна 54 км, расстояние от Международной до Горной равно 37 км, а от Проспекта славы до Ломоносовской  — 44 км. Все расстояния даны по железной дороге.</a:t>
            </a:r>
          </a:p>
          <a:p>
            <a:endParaRPr lang="ru-RU" dirty="0"/>
          </a:p>
        </p:txBody>
      </p:sp>
      <p:sp>
        <p:nvSpPr>
          <p:cNvPr id="4" name="Объект 3"/>
          <p:cNvSpPr>
            <a:spLocks noGrp="1"/>
          </p:cNvSpPr>
          <p:nvPr>
            <p:ph sz="half" idx="2"/>
          </p:nvPr>
        </p:nvSpPr>
        <p:spPr/>
        <p:txBody>
          <a:bodyPr>
            <a:normAutofit fontScale="55000" lnSpcReduction="20000"/>
          </a:bodyPr>
          <a:lstStyle/>
          <a:p>
            <a:endParaRPr lang="ru-RU" dirty="0" smtClean="0"/>
          </a:p>
          <a:p>
            <a:endParaRPr lang="ru-RU" dirty="0"/>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0" y="1268441"/>
            <a:ext cx="4076700" cy="1600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9111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normAutofit fontScale="92500"/>
          </a:bodyPr>
          <a:lstStyle/>
          <a:p>
            <a:r>
              <a:rPr lang="ru-RU" b="1" dirty="0"/>
              <a:t>Планирование учебной деятельности на уроках математики</a:t>
            </a:r>
            <a:r>
              <a:rPr lang="ru-RU" dirty="0"/>
              <a:t> — это процесс разработки последовательности действий, необходимых для достижения конкретной цели. Планирование способствует упорядочиванию и систематизации учебных действий, своевременному прогнозированию возможных трудностей и путей их преодоления. </a:t>
            </a:r>
            <a:r>
              <a:rPr lang="ru-RU" dirty="0">
                <a:hlinkClick r:id="rId2"/>
              </a:rPr>
              <a:t/>
            </a:r>
            <a:br>
              <a:rPr lang="ru-RU" dirty="0">
                <a:hlinkClick r:id="rId2"/>
              </a:rPr>
            </a:br>
            <a:endParaRPr lang="ru-RU" dirty="0"/>
          </a:p>
        </p:txBody>
      </p:sp>
    </p:spTree>
    <p:extLst>
      <p:ext uri="{BB962C8B-B14F-4D97-AF65-F5344CB8AC3E}">
        <p14:creationId xmlns:p14="http://schemas.microsoft.com/office/powerpoint/2010/main" val="195792237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WordArt 4" descr="Частый вертикальный"/>
          <p:cNvSpPr>
            <a:spLocks noChangeArrowheads="1" noChangeShapeType="1" noTextEdit="1"/>
          </p:cNvSpPr>
          <p:nvPr/>
        </p:nvSpPr>
        <p:spPr bwMode="auto">
          <a:xfrm>
            <a:off x="1187450" y="1214422"/>
            <a:ext cx="7027888" cy="4572032"/>
          </a:xfrm>
          <a:prstGeom prst="rect">
            <a:avLst/>
          </a:prstGeom>
        </p:spPr>
        <p:txBody>
          <a:bodyPr wrap="none" fromWordArt="1">
            <a:prstTxWarp prst="textCurveUp">
              <a:avLst>
                <a:gd name="adj" fmla="val 33699"/>
              </a:avLst>
            </a:prstTxWarp>
          </a:bodyPr>
          <a:lstStyle/>
          <a:p>
            <a:pPr algn="ctr"/>
            <a:r>
              <a:rPr lang="ru-RU" sz="3600" kern="10" dirty="0">
                <a:ln w="12700">
                  <a:solidFill>
                    <a:srgbClr val="000000"/>
                  </a:solidFill>
                  <a:round/>
                  <a:headEnd/>
                  <a:tailEnd/>
                </a:ln>
                <a:pattFill prst="dashHorz">
                  <a:fgClr>
                    <a:srgbClr val="808080"/>
                  </a:fgClr>
                  <a:bgClr>
                    <a:srgbClr val="FFFF00"/>
                  </a:bgClr>
                </a:pattFill>
                <a:effectLst>
                  <a:outerShdw dist="45791" dir="2021404" algn="ctr" rotWithShape="0">
                    <a:srgbClr val="808080">
                      <a:alpha val="79999"/>
                    </a:srgbClr>
                  </a:outerShdw>
                </a:effectLst>
                <a:latin typeface="Arial"/>
                <a:cs typeface="Arial"/>
              </a:rPr>
              <a:t>Спасибо за </a:t>
            </a:r>
          </a:p>
          <a:p>
            <a:pPr algn="ctr"/>
            <a:r>
              <a:rPr lang="ru-RU" sz="3600" kern="10" dirty="0">
                <a:ln w="12700">
                  <a:solidFill>
                    <a:srgbClr val="000000"/>
                  </a:solidFill>
                  <a:round/>
                  <a:headEnd/>
                  <a:tailEnd/>
                </a:ln>
                <a:pattFill prst="dashHorz">
                  <a:fgClr>
                    <a:srgbClr val="808080"/>
                  </a:fgClr>
                  <a:bgClr>
                    <a:srgbClr val="FFFF00"/>
                  </a:bgClr>
                </a:pattFill>
                <a:effectLst>
                  <a:outerShdw dist="45791" dir="2021404" algn="ctr" rotWithShape="0">
                    <a:srgbClr val="808080">
                      <a:alpha val="79999"/>
                    </a:srgbClr>
                  </a:outerShdw>
                </a:effectLst>
                <a:latin typeface="Arial"/>
                <a:cs typeface="Arial"/>
              </a:rPr>
              <a:t>внимание!</a:t>
            </a:r>
          </a:p>
        </p:txBody>
      </p:sp>
      <p:pic>
        <p:nvPicPr>
          <p:cNvPr id="7" name="Рисунок 6"/>
          <p:cNvPicPr/>
          <p:nvPr/>
        </p:nvPicPr>
        <p:blipFill>
          <a:blip r:embed="rId2" cstate="print"/>
          <a:srcRect/>
          <a:stretch>
            <a:fillRect/>
          </a:stretch>
        </p:blipFill>
        <p:spPr bwMode="auto">
          <a:xfrm>
            <a:off x="5929322" y="357166"/>
            <a:ext cx="1847850" cy="1847850"/>
          </a:xfrm>
          <a:prstGeom prst="rect">
            <a:avLst/>
          </a:prstGeom>
          <a:noFill/>
          <a:effectLst>
            <a:softEdge rad="317500"/>
          </a:effectLst>
        </p:spPr>
      </p:pic>
    </p:spTree>
    <p:extLst>
      <p:ext uri="{BB962C8B-B14F-4D97-AF65-F5344CB8AC3E}">
        <p14:creationId xmlns:p14="http://schemas.microsoft.com/office/powerpoint/2010/main" val="19789042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barn(inVertical)">
                                      <p:cBhvr>
                                        <p:cTn id="7" dur="500"/>
                                        <p:tgtEl>
                                          <p:spTgt spid="4">
                                            <p:txEl>
                                              <p:pRg st="0" end="0"/>
                                            </p:txEl>
                                          </p:spTgt>
                                        </p:tgtEl>
                                      </p:cBhvr>
                                    </p:animEffect>
                                  </p:childTnLst>
                                </p:cTn>
                              </p:par>
                              <p:par>
                                <p:cTn id="8" presetID="16" presetClass="entr" presetSubtype="21" fill="hold" nodeType="withEffect">
                                  <p:stCondLst>
                                    <p:cond delay="0"/>
                                  </p:stCondLst>
                                  <p:childTnLst>
                                    <p:set>
                                      <p:cBhvr>
                                        <p:cTn id="9" dur="1" fill="hold">
                                          <p:stCondLst>
                                            <p:cond delay="0"/>
                                          </p:stCondLst>
                                        </p:cTn>
                                        <p:tgtEl>
                                          <p:spTgt spid="4">
                                            <p:txEl>
                                              <p:pRg st="1" end="1"/>
                                            </p:txEl>
                                          </p:spTgt>
                                        </p:tgtEl>
                                        <p:attrNameLst>
                                          <p:attrName>style.visibility</p:attrName>
                                        </p:attrNameLst>
                                      </p:cBhvr>
                                      <p:to>
                                        <p:strVal val="visible"/>
                                      </p:to>
                                    </p:set>
                                    <p:animEffect transition="in" filter="barn(inVertical)">
                                      <p:cBhvr>
                                        <p:cTn id="10" dur="5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lstStyle/>
          <a:p>
            <a:r>
              <a:rPr lang="ru-RU" dirty="0"/>
              <a:t>Формирование умения планировать на уроках математики происходит, например, в процессе обучения решению текстовых задач. Ученик выстраивает работу по определённому плану: анализ содержания задачи, поиск решения, решение, ответ и проверка правильности решения.</a:t>
            </a:r>
            <a:endParaRPr lang="ru-RU" dirty="0"/>
          </a:p>
        </p:txBody>
      </p:sp>
    </p:spTree>
    <p:extLst>
      <p:ext uri="{BB962C8B-B14F-4D97-AF65-F5344CB8AC3E}">
        <p14:creationId xmlns:p14="http://schemas.microsoft.com/office/powerpoint/2010/main" val="31957961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ru-RU" dirty="0"/>
              <a:t>Этапы</a:t>
            </a:r>
            <a:br>
              <a:rPr lang="ru-RU" dirty="0"/>
            </a:br>
            <a:endParaRPr lang="ru-RU" dirty="0"/>
          </a:p>
        </p:txBody>
      </p:sp>
      <p:sp>
        <p:nvSpPr>
          <p:cNvPr id="3" name="Объект 2"/>
          <p:cNvSpPr>
            <a:spLocks noGrp="1"/>
          </p:cNvSpPr>
          <p:nvPr>
            <p:ph idx="1"/>
          </p:nvPr>
        </p:nvSpPr>
        <p:spPr/>
        <p:txBody>
          <a:bodyPr>
            <a:normAutofit fontScale="62500" lnSpcReduction="20000"/>
          </a:bodyPr>
          <a:lstStyle/>
          <a:p>
            <a:r>
              <a:rPr lang="ru-RU" dirty="0" smtClean="0"/>
              <a:t>Некоторые </a:t>
            </a:r>
            <a:r>
              <a:rPr lang="ru-RU" dirty="0"/>
              <a:t>этапы планирования учебной деятельности на уроках математики:</a:t>
            </a:r>
          </a:p>
          <a:p>
            <a:r>
              <a:rPr lang="ru-RU" b="1" dirty="0"/>
              <a:t>Целеполагание</a:t>
            </a:r>
            <a:r>
              <a:rPr lang="ru-RU" dirty="0"/>
              <a:t> — формулирование цели на основе соотнесения материала, который известен учащимся, и того, который необходимо изучить.</a:t>
            </a:r>
          </a:p>
          <a:p>
            <a:r>
              <a:rPr lang="ru-RU" b="1" dirty="0"/>
              <a:t>Планирование</a:t>
            </a:r>
            <a:r>
              <a:rPr lang="ru-RU" dirty="0"/>
              <a:t> — определение последовательности промежуточных целей с учётом конечного результата, составление плана действий.</a:t>
            </a:r>
          </a:p>
          <a:p>
            <a:r>
              <a:rPr lang="ru-RU" b="1" dirty="0"/>
              <a:t>Прогнозирование</a:t>
            </a:r>
            <a:r>
              <a:rPr lang="ru-RU" dirty="0"/>
              <a:t> — предвидение требуемого конечного результата.</a:t>
            </a:r>
          </a:p>
          <a:p>
            <a:r>
              <a:rPr lang="ru-RU" b="1" dirty="0"/>
              <a:t>Контроль</a:t>
            </a:r>
            <a:r>
              <a:rPr lang="ru-RU" dirty="0"/>
              <a:t> — сопоставление способа действия и конечного результата с требуемым образцом с целью выявления отклонений от образца.</a:t>
            </a:r>
          </a:p>
          <a:p>
            <a:r>
              <a:rPr lang="ru-RU" b="1" dirty="0"/>
              <a:t>Коррекция</a:t>
            </a:r>
            <a:r>
              <a:rPr lang="ru-RU" dirty="0"/>
              <a:t> — внесение необходимых поправок в план действий и способ действия в случае расхождения прогнозируемого итога и его конкретного продукта.</a:t>
            </a:r>
          </a:p>
          <a:p>
            <a:endParaRPr lang="ru-RU" dirty="0"/>
          </a:p>
        </p:txBody>
      </p:sp>
    </p:spTree>
    <p:extLst>
      <p:ext uri="{BB962C8B-B14F-4D97-AF65-F5344CB8AC3E}">
        <p14:creationId xmlns:p14="http://schemas.microsoft.com/office/powerpoint/2010/main" val="10646936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lstStyle/>
          <a:p>
            <a:r>
              <a:rPr lang="ru-RU" dirty="0"/>
              <a:t>План урока или его этапа должен быть рабочим: необходимо по ходу урока периодически возвращаться к плану, отмечать выполненное, определять цель следующего этапа и дальнейшие действия.</a:t>
            </a:r>
            <a:endParaRPr lang="ru-RU" dirty="0"/>
          </a:p>
        </p:txBody>
      </p:sp>
    </p:spTree>
    <p:extLst>
      <p:ext uri="{BB962C8B-B14F-4D97-AF65-F5344CB8AC3E}">
        <p14:creationId xmlns:p14="http://schemas.microsoft.com/office/powerpoint/2010/main" val="38531161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ru-RU" dirty="0"/>
              <a:t>Методы</a:t>
            </a:r>
            <a:br>
              <a:rPr lang="ru-RU" dirty="0"/>
            </a:br>
            <a:endParaRPr lang="ru-RU" dirty="0"/>
          </a:p>
        </p:txBody>
      </p:sp>
      <p:sp>
        <p:nvSpPr>
          <p:cNvPr id="3" name="Объект 2"/>
          <p:cNvSpPr>
            <a:spLocks noGrp="1"/>
          </p:cNvSpPr>
          <p:nvPr>
            <p:ph idx="1"/>
          </p:nvPr>
        </p:nvSpPr>
        <p:spPr/>
        <p:txBody>
          <a:bodyPr>
            <a:normAutofit fontScale="55000" lnSpcReduction="20000"/>
          </a:bodyPr>
          <a:lstStyle/>
          <a:p>
            <a:r>
              <a:rPr lang="ru-RU" dirty="0" smtClean="0"/>
              <a:t>Для </a:t>
            </a:r>
            <a:r>
              <a:rPr lang="ru-RU" dirty="0"/>
              <a:t>формирования умения планировать на уроках математики используются, например:</a:t>
            </a:r>
          </a:p>
          <a:p>
            <a:r>
              <a:rPr lang="ru-RU" b="1" dirty="0"/>
              <a:t>Проблемные ситуации</a:t>
            </a:r>
            <a:r>
              <a:rPr lang="ru-RU" dirty="0"/>
              <a:t> — позволяют школьникам вместе с учителем выбрать цель деятельности (сформулировать основную проблему (вопрос) урока).</a:t>
            </a:r>
          </a:p>
          <a:p>
            <a:r>
              <a:rPr lang="ru-RU" b="1" dirty="0"/>
              <a:t>Подводящие диалоги</a:t>
            </a:r>
            <a:r>
              <a:rPr lang="ru-RU" dirty="0"/>
              <a:t> — помогают учащимся самостоятельно, основываясь на имеющихся знаниях, вывести новый алгоритм действия для нового задания, поставив при этом цель, спланировав свою деятельность, и оценив результат, проверив его.</a:t>
            </a:r>
          </a:p>
          <a:p>
            <a:r>
              <a:rPr lang="ru-RU" b="1" dirty="0"/>
              <a:t>Использование плана с недостающими или избыточными пунктами</a:t>
            </a:r>
            <a:r>
              <a:rPr lang="ru-RU" dirty="0"/>
              <a:t> — педагог предлагает учащимся конкретизировать план решения учебной проблемы, составленный в общем виде, либо расширить план, в котором пропущены отдельные действия.</a:t>
            </a:r>
          </a:p>
          <a:p>
            <a:r>
              <a:rPr lang="ru-RU" b="1" dirty="0"/>
              <a:t>Применение алгоритма формирования плана</a:t>
            </a:r>
            <a:r>
              <a:rPr lang="ru-RU" dirty="0"/>
              <a:t> — сначала учитель предлагает учащимся ориентировочную основу, обучающиеся оформляют план решения задачи согласно алгоритму, если ученикам требуется помощь учителя, он помогает им индивидуально. По мере освоения работы до уровня автоматизации дети приобретают умение реализовывать планирование самостоятельно, без опоры на алгоритм.</a:t>
            </a:r>
          </a:p>
          <a:p>
            <a:endParaRPr lang="ru-RU" dirty="0"/>
          </a:p>
        </p:txBody>
      </p:sp>
    </p:spTree>
    <p:extLst>
      <p:ext uri="{BB962C8B-B14F-4D97-AF65-F5344CB8AC3E}">
        <p14:creationId xmlns:p14="http://schemas.microsoft.com/office/powerpoint/2010/main" val="29444987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ru-RU" dirty="0"/>
              <a:t>Упражнения</a:t>
            </a:r>
            <a:br>
              <a:rPr lang="ru-RU" dirty="0"/>
            </a:br>
            <a:endParaRPr lang="ru-RU" dirty="0"/>
          </a:p>
        </p:txBody>
      </p:sp>
      <p:sp>
        <p:nvSpPr>
          <p:cNvPr id="3" name="Объект 2"/>
          <p:cNvSpPr>
            <a:spLocks noGrp="1"/>
          </p:cNvSpPr>
          <p:nvPr>
            <p:ph idx="1"/>
          </p:nvPr>
        </p:nvSpPr>
        <p:spPr/>
        <p:txBody>
          <a:bodyPr>
            <a:normAutofit fontScale="70000" lnSpcReduction="20000"/>
          </a:bodyPr>
          <a:lstStyle/>
          <a:p>
            <a:r>
              <a:rPr lang="ru-RU" dirty="0" smtClean="0"/>
              <a:t>Некоторые </a:t>
            </a:r>
            <a:r>
              <a:rPr lang="ru-RU" dirty="0"/>
              <a:t>примеры упражнений для формирования умения планировать учебную деятельность на уроках математики:</a:t>
            </a:r>
          </a:p>
          <a:p>
            <a:r>
              <a:rPr lang="ru-RU" b="1" dirty="0"/>
              <a:t>Установка и запись последовательности действий</a:t>
            </a:r>
            <a:r>
              <a:rPr lang="ru-RU" dirty="0"/>
              <a:t> в решении задачи, например, «Диме нужно покрасить пол в своей комнате. Длина комнаты 5 метров, ширина 3 метра. У Димы банка краски, на которой написано, что её достаточно для окраски 17 квадратных метров площади. Хватит ли Диме этой краски?».</a:t>
            </a:r>
          </a:p>
          <a:p>
            <a:r>
              <a:rPr lang="ru-RU" b="1" dirty="0"/>
              <a:t>Составление плана действий</a:t>
            </a:r>
            <a:r>
              <a:rPr lang="ru-RU" dirty="0"/>
              <a:t> для вычисления значения выражения, например, 245:7-224:16+35×11.</a:t>
            </a:r>
          </a:p>
          <a:p>
            <a:r>
              <a:rPr lang="ru-RU" b="1" dirty="0"/>
              <a:t>Выбор верного плана решения</a:t>
            </a:r>
            <a:r>
              <a:rPr lang="ru-RU" dirty="0"/>
              <a:t> из предложенных вариантов на этапе поиска плана решения задачи, например, «Из 2 м ткани получается 3 наволочки. Сколько таких наволочек получится из 42 м ткани?».</a:t>
            </a:r>
          </a:p>
          <a:p>
            <a:endParaRPr lang="ru-RU" dirty="0"/>
          </a:p>
        </p:txBody>
      </p:sp>
    </p:spTree>
    <p:extLst>
      <p:ext uri="{BB962C8B-B14F-4D97-AF65-F5344CB8AC3E}">
        <p14:creationId xmlns:p14="http://schemas.microsoft.com/office/powerpoint/2010/main" val="21590155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ru-RU" dirty="0"/>
              <a:t>Оценка</a:t>
            </a:r>
            <a:br>
              <a:rPr lang="ru-RU" dirty="0"/>
            </a:br>
            <a:endParaRPr lang="ru-RU" dirty="0"/>
          </a:p>
        </p:txBody>
      </p:sp>
      <p:sp>
        <p:nvSpPr>
          <p:cNvPr id="3" name="Объект 2"/>
          <p:cNvSpPr>
            <a:spLocks noGrp="1"/>
          </p:cNvSpPr>
          <p:nvPr>
            <p:ph idx="1"/>
          </p:nvPr>
        </p:nvSpPr>
        <p:spPr/>
        <p:txBody>
          <a:bodyPr>
            <a:normAutofit fontScale="62500" lnSpcReduction="20000"/>
          </a:bodyPr>
          <a:lstStyle/>
          <a:p>
            <a:r>
              <a:rPr lang="ru-RU" dirty="0" err="1" smtClean="0"/>
              <a:t>Сформированность</a:t>
            </a:r>
            <a:r>
              <a:rPr lang="ru-RU" dirty="0" smtClean="0"/>
              <a:t> </a:t>
            </a:r>
            <a:r>
              <a:rPr lang="ru-RU" dirty="0"/>
              <a:t>умения планировать учебную деятельность на уроках математики можно оценивать по следующим критериям:</a:t>
            </a:r>
          </a:p>
          <a:p>
            <a:r>
              <a:rPr lang="ru-RU" b="1" dirty="0"/>
              <a:t>Умение формулировать и осознавать учебные цели</a:t>
            </a:r>
            <a:r>
              <a:rPr lang="ru-RU" dirty="0"/>
              <a:t>.</a:t>
            </a:r>
          </a:p>
          <a:p>
            <a:r>
              <a:rPr lang="ru-RU" b="1" dirty="0"/>
              <a:t>Умение самостоятельно устанавливать последовательность действий</a:t>
            </a:r>
            <a:r>
              <a:rPr lang="ru-RU" dirty="0"/>
              <a:t> для достижения учебной цели.</a:t>
            </a:r>
          </a:p>
          <a:p>
            <a:r>
              <a:rPr lang="ru-RU" b="1" dirty="0"/>
              <a:t>Умение действовать в соответствии с планом</a:t>
            </a:r>
            <a:r>
              <a:rPr lang="ru-RU" dirty="0"/>
              <a:t>.</a:t>
            </a:r>
          </a:p>
          <a:p>
            <a:r>
              <a:rPr lang="ru-RU" b="1" dirty="0"/>
              <a:t>Умение осуществлять контроль выполнения действий</a:t>
            </a:r>
            <a:r>
              <a:rPr lang="ru-RU" dirty="0"/>
              <a:t>.</a:t>
            </a:r>
          </a:p>
          <a:p>
            <a:r>
              <a:rPr lang="ru-RU" b="1" dirty="0"/>
              <a:t>Умение констатировать достижение поставленной цели</a:t>
            </a:r>
            <a:r>
              <a:rPr lang="ru-RU" dirty="0"/>
              <a:t> или меры приближения к ней и причин неудач.</a:t>
            </a:r>
          </a:p>
          <a:p>
            <a:r>
              <a:rPr lang="ru-RU" b="1" dirty="0"/>
              <a:t>Умение внести необходимые дополнения и изменения</a:t>
            </a:r>
            <a:r>
              <a:rPr lang="ru-RU" dirty="0"/>
              <a:t> в план, способ и результат действия на основе его оценки и учёта сделанных ошибок.</a:t>
            </a:r>
          </a:p>
          <a:p>
            <a:endParaRPr lang="ru-RU" dirty="0"/>
          </a:p>
        </p:txBody>
      </p:sp>
    </p:spTree>
    <p:extLst>
      <p:ext uri="{BB962C8B-B14F-4D97-AF65-F5344CB8AC3E}">
        <p14:creationId xmlns:p14="http://schemas.microsoft.com/office/powerpoint/2010/main" val="38454342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502920" y="530352"/>
            <a:ext cx="8183880" cy="5274912"/>
          </a:xfrm>
        </p:spPr>
        <p:txBody>
          <a:bodyPr>
            <a:normAutofit fontScale="55000" lnSpcReduction="20000"/>
          </a:bodyPr>
          <a:lstStyle/>
          <a:p>
            <a:r>
              <a:rPr lang="ru-RU" dirty="0"/>
              <a:t>Для оценки эффективности планирования урока математики можно использовать следующие методы:</a:t>
            </a:r>
          </a:p>
          <a:p>
            <a:r>
              <a:rPr lang="ru-RU" b="1" dirty="0"/>
              <a:t>Проверка понимания цели урока</a:t>
            </a:r>
            <a:r>
              <a:rPr lang="ru-RU" dirty="0"/>
              <a:t>. После её представления учитель должен убедиться, что ученики поняли поставленные цели. Для этого можно использовать вопросы. Ученики должны проговорить цель урока (ожидаемый результат) как личную цель</a:t>
            </a:r>
            <a:r>
              <a:rPr lang="ru-RU" dirty="0" smtClean="0"/>
              <a:t>.</a:t>
            </a:r>
            <a:endParaRPr lang="ru-RU" dirty="0"/>
          </a:p>
          <a:p>
            <a:r>
              <a:rPr lang="ru-RU" b="1" dirty="0"/>
              <a:t>Использование заданий с разными уровнями сложности</a:t>
            </a:r>
            <a:r>
              <a:rPr lang="ru-RU" dirty="0"/>
              <a:t>. Проверка качества выполнения заданий покажет уровень освоения материала и достижения цели. В качестве индикаторов можно использовать задания из учебника, индивидуальные карточки, тесты или задания, написанные на доске. </a:t>
            </a:r>
          </a:p>
          <a:p>
            <a:r>
              <a:rPr lang="ru-RU" b="1" dirty="0"/>
              <a:t>Применение инструментов обратной связи</a:t>
            </a:r>
            <a:r>
              <a:rPr lang="ru-RU" dirty="0"/>
              <a:t>. К ним относятся письменные комментарии, наблюдения, опросы, фронтальный опрос, дневники обратной связи и тетради самоконтроля. С помощью обратной связи ученики могут определить свои затруднения и продумать шаги по достижению планируемых результатов на уроке</a:t>
            </a:r>
            <a:r>
              <a:rPr lang="ru-RU" dirty="0" smtClean="0"/>
              <a:t>.</a:t>
            </a:r>
            <a:endParaRPr lang="ru-RU" dirty="0"/>
          </a:p>
          <a:p>
            <a:r>
              <a:rPr lang="ru-RU" b="1" dirty="0"/>
              <a:t>Проведение рефлексии</a:t>
            </a:r>
            <a:r>
              <a:rPr lang="ru-RU" dirty="0"/>
              <a:t>. Учитель может выяснить у учащихся, что они запомнили. Ученики могут анализировать свою деятельность или деятельность товарищей, формулировать свои впечатления. </a:t>
            </a:r>
          </a:p>
          <a:p>
            <a:r>
              <a:rPr lang="ru-RU" dirty="0"/>
              <a:t>Эффективность планирования урока математики можно оценить, если цель урока, активные и дифференцированные методы, а также оценивание будут соотнесены с ожидаемым результатом и ориентированы на достижение успеха всеми обучающимися. </a:t>
            </a:r>
          </a:p>
          <a:p>
            <a:endParaRPr lang="ru-RU" dirty="0"/>
          </a:p>
        </p:txBody>
      </p:sp>
    </p:spTree>
    <p:extLst>
      <p:ext uri="{BB962C8B-B14F-4D97-AF65-F5344CB8AC3E}">
        <p14:creationId xmlns:p14="http://schemas.microsoft.com/office/powerpoint/2010/main" val="374277331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Аспект">
  <a:themeElements>
    <a:clrScheme name="Аспект">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Аспект">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Аспект">
      <a:fillStyleLst>
        <a:solidFill>
          <a:schemeClr val="phClr"/>
        </a:solidFill>
        <a:gradFill rotWithShape="1">
          <a:gsLst>
            <a:gs pos="0">
              <a:schemeClr val="phClr">
                <a:tint val="65000"/>
                <a:satMod val="270000"/>
              </a:schemeClr>
            </a:gs>
            <a:gs pos="25000">
              <a:schemeClr val="phClr">
                <a:tint val="60000"/>
                <a:satMod val="300000"/>
              </a:schemeClr>
            </a:gs>
            <a:gs pos="100000">
              <a:schemeClr val="phClr">
                <a:tint val="29000"/>
                <a:satMod val="400000"/>
              </a:schemeClr>
            </a:gs>
          </a:gsLst>
          <a:lin ang="16200000" scaled="1"/>
        </a:gradFill>
        <a:gradFill rotWithShape="1">
          <a:gsLst>
            <a:gs pos="0">
              <a:schemeClr val="phClr">
                <a:shade val="45000"/>
                <a:satMod val="155000"/>
              </a:schemeClr>
            </a:gs>
            <a:gs pos="60000">
              <a:schemeClr val="phClr">
                <a:shade val="95000"/>
                <a:satMod val="150000"/>
              </a:schemeClr>
            </a:gs>
            <a:gs pos="100000">
              <a:schemeClr val="phClr">
                <a:tint val="87000"/>
                <a:satMod val="250000"/>
              </a:schemeClr>
            </a:gs>
          </a:gsLst>
          <a:lin ang="16200000" scaled="0"/>
        </a:gradFill>
      </a:fillStyleLst>
      <a:lnStyleLst>
        <a:ln w="9525" cap="flat" cmpd="sng" algn="ctr">
          <a:solidFill>
            <a:schemeClr val="phClr">
              <a:satMod val="150000"/>
            </a:schemeClr>
          </a:solidFill>
          <a:prstDash val="solid"/>
        </a:ln>
        <a:ln w="42500" cap="flat" cmpd="sng" algn="ctr">
          <a:solidFill>
            <a:schemeClr val="phClr"/>
          </a:solidFill>
          <a:prstDash val="solid"/>
        </a:ln>
        <a:ln w="38100" cap="flat" cmpd="sng" algn="ctr">
          <a:solidFill>
            <a:schemeClr val="phClr"/>
          </a:solidFill>
          <a:prstDash val="solid"/>
        </a:ln>
      </a:lnStyleLst>
      <a:effectStyleLst>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scene3d>
            <a:camera prst="orthographicFront" fov="0">
              <a:rot lat="0" lon="0" rev="0"/>
            </a:camera>
            <a:lightRig rig="contrasting" dir="t">
              <a:rot lat="0" lon="0" rev="12000000"/>
            </a:lightRig>
          </a:scene3d>
          <a:sp3d prstMaterial="powder">
            <a:bevelT h="50800"/>
          </a:sp3d>
        </a:effectStyle>
      </a:effectStyleLst>
      <a:bgFillStyleLst>
        <a:solidFill>
          <a:schemeClr val="phClr"/>
        </a:solidFill>
        <a:gradFill rotWithShape="1">
          <a:gsLst>
            <a:gs pos="0">
              <a:schemeClr val="phClr">
                <a:shade val="35000"/>
                <a:satMod val="150000"/>
              </a:schemeClr>
            </a:gs>
            <a:gs pos="45000">
              <a:schemeClr val="phClr">
                <a:shade val="68000"/>
                <a:satMod val="155000"/>
              </a:schemeClr>
            </a:gs>
            <a:gs pos="100000">
              <a:schemeClr val="phClr">
                <a:tint val="70000"/>
                <a:satMod val="175000"/>
              </a:schemeClr>
            </a:gs>
          </a:gsLst>
          <a:lin ang="16200000" scaled="0"/>
        </a:gradFill>
        <a:blipFill>
          <a:blip xmlns:r="http://schemas.openxmlformats.org/officeDocument/2006/relationships" r:embed="rId1">
            <a:duotone>
              <a:schemeClr val="phClr">
                <a:shade val="800"/>
                <a:satMod val="150000"/>
              </a:schemeClr>
              <a:schemeClr val="phClr">
                <a:tint val="80000"/>
                <a:satMod val="150000"/>
              </a:schemeClr>
            </a:duotone>
          </a:blip>
          <a:tile tx="0" ty="0" sx="75000" sy="7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Aspect</Template>
  <TotalTime>687</TotalTime>
  <Words>685</Words>
  <Application>Microsoft Office PowerPoint</Application>
  <PresentationFormat>Экран (4:3)</PresentationFormat>
  <Paragraphs>88</Paragraphs>
  <Slides>20</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20</vt:i4>
      </vt:variant>
    </vt:vector>
  </HeadingPairs>
  <TitlesOfParts>
    <vt:vector size="21" baseType="lpstr">
      <vt:lpstr>Аспект</vt:lpstr>
      <vt:lpstr>        Планирование учебной деятельности учащихся на уроках математики в соответствие с ФГОС.  Учитель математики Бушуева О.Н. </vt:lpstr>
      <vt:lpstr>Презентация PowerPoint</vt:lpstr>
      <vt:lpstr>Презентация PowerPoint</vt:lpstr>
      <vt:lpstr>Этапы </vt:lpstr>
      <vt:lpstr>Презентация PowerPoint</vt:lpstr>
      <vt:lpstr>Методы </vt:lpstr>
      <vt:lpstr>Упражнения </vt:lpstr>
      <vt:lpstr>Оценка </vt:lpstr>
      <vt:lpstr>Презентация PowerPoint</vt:lpstr>
      <vt:lpstr>Примеры заданий.</vt:lpstr>
      <vt:lpstr>Правильные и неправильные дроби.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Элементы ГИА 5 класс тема Площадь </vt:lpstr>
      <vt:lpstr>Элементы ГИА 7 класс Геометрия тема Длина отрезка </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Урок в соответствие с ФГОС</dc:title>
  <dc:creator>USER</dc:creator>
  <cp:lastModifiedBy>Учитель</cp:lastModifiedBy>
  <cp:revision>40</cp:revision>
  <dcterms:created xsi:type="dcterms:W3CDTF">2014-01-11T14:53:52Z</dcterms:created>
  <dcterms:modified xsi:type="dcterms:W3CDTF">2025-12-23T17:07:49Z</dcterms:modified>
</cp:coreProperties>
</file>