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78" r:id="rId5"/>
    <p:sldId id="279" r:id="rId6"/>
    <p:sldId id="287" r:id="rId7"/>
    <p:sldId id="280" r:id="rId8"/>
    <p:sldId id="281" r:id="rId9"/>
    <p:sldId id="288" r:id="rId10"/>
    <p:sldId id="289" r:id="rId11"/>
    <p:sldId id="258" r:id="rId12"/>
    <p:sldId id="259" r:id="rId13"/>
    <p:sldId id="260" r:id="rId14"/>
    <p:sldId id="286" r:id="rId15"/>
    <p:sldId id="261" r:id="rId16"/>
    <p:sldId id="270" r:id="rId17"/>
    <p:sldId id="271" r:id="rId18"/>
    <p:sldId id="272" r:id="rId19"/>
    <p:sldId id="283" r:id="rId20"/>
    <p:sldId id="273" r:id="rId21"/>
    <p:sldId id="274" r:id="rId22"/>
    <p:sldId id="284" r:id="rId23"/>
    <p:sldId id="275" r:id="rId24"/>
    <p:sldId id="276" r:id="rId25"/>
    <p:sldId id="285" r:id="rId26"/>
    <p:sldId id="277" r:id="rId27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66"/>
    <a:srgbClr val="DDD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1" name="Group 3"/>
            <p:cNvGrpSpPr/>
            <p:nvPr/>
          </p:nvGrpSpPr>
          <p:grpSpPr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054" name="Group 6"/>
            <p:cNvGrpSpPr/>
            <p:nvPr/>
          </p:nvGrpSpPr>
          <p:grpSpPr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82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ru-RU" strike="noStrike" noProof="1"/>
              <a:t>Образец заголовка</a:t>
            </a:r>
            <a:endParaRPr lang="ru-RU" strike="noStrike" noProof="1"/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ru-RU" strike="noStrike" noProof="1"/>
              <a:t>Образец подзаголовка</a:t>
            </a:r>
            <a:endParaRPr lang="ru-RU" strike="noStrike" noProof="1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algn="r" fontAlgn="base">
              <a:buNone/>
            </a:pPr>
            <a:fld id="{9A0DB2DC-4C9A-4742-B13C-FB6460FD3503}" type="slidenum">
              <a:rPr lang="ru-RU" strike="noStrike" noProof="1" dirty="0">
                <a:solidFill>
                  <a:schemeClr val="bg2"/>
                </a:solidFill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ru-RU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ru-RU" dirty="0"/>
              <a:t>Образец заголовка</a:t>
            </a:r>
            <a:endParaRPr lang="ru-RU" dirty="0"/>
          </a:p>
        </p:txBody>
      </p:sp>
      <p:sp>
        <p:nvSpPr>
          <p:cNvPr id="1034" name="Rectangle 10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ru-RU" dirty="0"/>
              <a:t>Образец текста</a:t>
            </a:r>
            <a:endParaRPr lang="ru-RU" dirty="0"/>
          </a:p>
          <a:p>
            <a:pPr lvl="1"/>
            <a:r>
              <a:rPr lang="ru-RU" dirty="0"/>
              <a:t>Второй уровень</a:t>
            </a:r>
            <a:endParaRPr lang="ru-RU" dirty="0"/>
          </a:p>
          <a:p>
            <a:pPr lvl="2"/>
            <a:r>
              <a:rPr lang="ru-RU" dirty="0"/>
              <a:t>Третий уровень</a:t>
            </a:r>
            <a:endParaRPr lang="ru-RU" dirty="0"/>
          </a:p>
          <a:p>
            <a:pPr lvl="3"/>
            <a:r>
              <a:rPr lang="ru-RU" dirty="0"/>
              <a:t>Четвертый уровень</a:t>
            </a:r>
            <a:endParaRPr lang="ru-RU" dirty="0"/>
          </a:p>
          <a:p>
            <a:pPr lvl="4"/>
            <a:r>
              <a:rPr lang="ru-RU" dirty="0"/>
              <a:t>Пятый уровень</a:t>
            </a:r>
            <a:endParaRPr lang="ru-RU" dirty="0"/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ru-RU" strike="noStrike" noProof="1" dirty="0">
                <a:latin typeface="Tahoma" panose="020B0604030504040204" pitchFamily="34" charset="0"/>
                <a:ea typeface="+mn-ea"/>
                <a:cs typeface="+mn-cs"/>
              </a:rPr>
            </a:fld>
            <a:endParaRPr lang="ru-RU" strike="noStrike" noProof="1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wmf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wmf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wmf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4"/>
          <p:cNvSpPr>
            <a:spLocks noTextEdit="1"/>
          </p:cNvSpPr>
          <p:nvPr/>
        </p:nvSpPr>
        <p:spPr>
          <a:xfrm>
            <a:off x="857250" y="1440180"/>
            <a:ext cx="7583170" cy="34397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pPr algn="ctr" fontAlgn="base"/>
            <a:r>
              <a:rPr lang="ru-RU" altLang="en-US" sz="2800" b="1" strike="noStrike" noProof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Самоконтроль и</a:t>
            </a:r>
            <a:endParaRPr lang="ru-RU" altLang="en-US" sz="2800" b="1" strike="noStrike" noProof="1">
              <a:solidFill>
                <a:srgbClr val="8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/>
            <a:r>
              <a:rPr lang="ru-RU" altLang="en-US" sz="2800" b="1" strike="noStrike" noProof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самоанализ </a:t>
            </a:r>
            <a:endParaRPr lang="ru-RU" altLang="en-US" sz="2800" b="1" strike="noStrike" noProof="1">
              <a:solidFill>
                <a:srgbClr val="8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/>
            <a:r>
              <a:rPr lang="ru-RU" altLang="en-US" sz="2800" b="1" strike="noStrike" noProof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как ключевые компоненты</a:t>
            </a:r>
            <a:endParaRPr lang="ru-RU" altLang="en-US" sz="2800" b="1" strike="noStrike" noProof="1">
              <a:solidFill>
                <a:srgbClr val="8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/>
            <a:r>
              <a:rPr lang="ru-RU" altLang="en-US" sz="2800" b="1" strike="noStrike" noProof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регулятивных УУД: </a:t>
            </a:r>
            <a:endParaRPr lang="ru-RU" altLang="en-US" sz="2800" b="1" strike="noStrike" noProof="1">
              <a:solidFill>
                <a:srgbClr val="8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/>
            <a:r>
              <a:rPr lang="ru-RU" altLang="en-US" sz="2800" b="1" strike="noStrike" noProof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практические методы </a:t>
            </a:r>
            <a:endParaRPr lang="ru-RU" altLang="en-US" sz="2800" b="1" strike="noStrike" noProof="1">
              <a:solidFill>
                <a:srgbClr val="8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/>
            <a:r>
              <a:rPr lang="ru-RU" altLang="en-US" sz="2800" b="1" strike="noStrike" noProof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для уроков</a:t>
            </a:r>
            <a:endParaRPr lang="ru-RU" altLang="en-US" sz="2800" b="1" strike="noStrike" noProof="1">
              <a:solidFill>
                <a:srgbClr val="8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/>
            <a:r>
              <a:rPr lang="ru-RU" altLang="en-US" sz="2800" b="1" strike="noStrike" noProof="1">
                <a:solidFill>
                  <a:srgbClr val="8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математики</a:t>
            </a:r>
            <a:endParaRPr lang="ru-RU" altLang="en-US" sz="2800" b="1" strike="noStrike" noProof="1">
              <a:solidFill>
                <a:srgbClr val="8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WordArt 5"/>
          <p:cNvSpPr>
            <a:spLocks noTextEdit="1"/>
          </p:cNvSpPr>
          <p:nvPr/>
        </p:nvSpPr>
        <p:spPr>
          <a:xfrm>
            <a:off x="2771775" y="981075"/>
            <a:ext cx="3744913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ru-RU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075" name="TextBox 6"/>
          <p:cNvSpPr txBox="1"/>
          <p:nvPr/>
        </p:nvSpPr>
        <p:spPr>
          <a:xfrm>
            <a:off x="4500563" y="5286375"/>
            <a:ext cx="42148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ru-RU" sz="1600" b="1" i="1" dirty="0">
                <a:solidFill>
                  <a:srgbClr val="000066"/>
                </a:solidFill>
                <a:latin typeface="Times New Roman" panose="02020603050405020304" pitchFamily="18" charset="0"/>
              </a:rPr>
              <a:t>Учитель математики </a:t>
            </a:r>
            <a:endParaRPr lang="ru-RU" sz="1600" b="1" i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r>
              <a:rPr lang="ru-RU" altLang="zh-CN" sz="1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Чибиекова Светлана Валерьевна</a:t>
            </a:r>
            <a:endParaRPr lang="ru-RU" altLang="zh-CN" sz="1600" b="1" i="1" dirty="0">
              <a:solidFill>
                <a:srgbClr val="00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20190" y="735965"/>
            <a:ext cx="6165215" cy="13023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b="1" i="1" dirty="0">
                <a:solidFill>
                  <a:srgbClr val="000066"/>
                </a:solidFill>
                <a:latin typeface="Times New Roman" panose="02020603050405020304" pitchFamily="18" charset="0"/>
                <a:sym typeface="+mn-ea"/>
              </a:rPr>
              <a:t>МОУ </a:t>
            </a:r>
            <a:r>
              <a:rPr lang="ru-RU" altLang="zh-CN" b="1" i="1" dirty="0">
                <a:solidFill>
                  <a:srgbClr val="000066"/>
                </a:solidFill>
                <a:latin typeface="Times New Roman" panose="02020603050405020304" pitchFamily="18" charset="0"/>
                <a:sym typeface="+mn-ea"/>
              </a:rPr>
              <a:t>«Кебезенская СОШ» филиал «Тулойская ООШ»</a:t>
            </a:r>
            <a:endParaRPr lang="ru-RU" altLang="zh-CN" b="1" i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1042988" y="908050"/>
            <a:ext cx="7704137" cy="3536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60000"/>
              </a:lnSpc>
              <a:spcBef>
                <a:spcPct val="50000"/>
              </a:spcBef>
            </a:pPr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Само</a:t>
            </a:r>
            <a:r>
              <a:rPr lang="ru-RU" altLang="zh-CN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анализ</a:t>
            </a:r>
            <a:r>
              <a:rPr 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способствует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развитию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у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учащихся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рефлексивности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–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способности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критически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осмысливать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собственные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познавательные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процессы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и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эмоциональные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реакции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на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учебную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 </a:t>
            </a:r>
            <a:r>
              <a:rPr lang="en-US" altLang="en-US" sz="2800" dirty="0">
                <a:solidFill>
                  <a:srgbClr val="000066"/>
                </a:solidFill>
                <a:latin typeface="Tahoma" panose="020B0604030504040204" pitchFamily="34" charset="0"/>
              </a:rPr>
              <a:t>ситуацию</a:t>
            </a:r>
            <a:r>
              <a:rPr lang="en-US" altLang="ru-RU" sz="2800" dirty="0">
                <a:solidFill>
                  <a:srgbClr val="000066"/>
                </a:solidFill>
                <a:latin typeface="Tahoma" panose="020B0604030504040204" pitchFamily="34" charset="0"/>
              </a:rPr>
              <a:t>.</a:t>
            </a:r>
            <a:endParaRPr lang="en-US" altLang="ru-RU" sz="2800" dirty="0">
              <a:solidFill>
                <a:srgbClr val="000066"/>
              </a:solidFill>
              <a:latin typeface="Tahoma" panose="020B0604030504040204" pitchFamily="34" charset="0"/>
            </a:endParaRPr>
          </a:p>
        </p:txBody>
      </p:sp>
      <p:pic>
        <p:nvPicPr>
          <p:cNvPr id="9218" name="Picture 25" descr="CRCTR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Изображение -2147482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517650"/>
            <a:ext cx="7723188" cy="4789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4"/>
          <p:cNvSpPr txBox="1"/>
          <p:nvPr/>
        </p:nvSpPr>
        <p:spPr>
          <a:xfrm>
            <a:off x="1357313" y="928688"/>
            <a:ext cx="7345362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Таблица</a:t>
            </a:r>
            <a:r>
              <a:rPr lang="ru-RU" sz="2000" b="1" i="1" dirty="0">
                <a:solidFill>
                  <a:schemeClr val="tx2"/>
                </a:solidFill>
                <a:latin typeface="Tahoma" panose="020B0604030504040204" pitchFamily="34" charset="0"/>
              </a:rPr>
              <a:t> </a:t>
            </a: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«Мои цели»</a:t>
            </a:r>
            <a:endParaRPr lang="ru-RU" sz="28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11267" name="Таблица 11266"/>
          <p:cNvGraphicFramePr/>
          <p:nvPr/>
        </p:nvGraphicFramePr>
        <p:xfrm>
          <a:off x="642938" y="1714500"/>
          <a:ext cx="8215313" cy="4286250"/>
        </p:xfrm>
        <a:graphic>
          <a:graphicData uri="http://schemas.openxmlformats.org/drawingml/2006/table">
            <a:tbl>
              <a:tblPr/>
              <a:tblGrid>
                <a:gridCol w="3717925"/>
                <a:gridCol w="2247900"/>
                <a:gridCol w="2249488"/>
              </a:tblGrid>
              <a:tr h="10048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sz="1600" b="1" i="1" dirty="0"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r>
                        <a:rPr sz="1600" b="1" i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Цели урока</a:t>
                      </a:r>
                      <a:endParaRPr lang="ru-RU" altLang="en-US" sz="1600" b="1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sz="1600" b="1" i="1" dirty="0"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r>
                        <a:rPr sz="1600" b="1" i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Какую я цель выбрал</a:t>
                      </a:r>
                      <a:endParaRPr lang="ru-RU" altLang="en-US" sz="1600" b="1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sz="1600" b="1" i="1" dirty="0">
                        <a:latin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lvl="0" algn="ctr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r>
                        <a:rPr sz="1600" b="1" i="1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Достиг ли я своей цели</a:t>
                      </a:r>
                      <a:endParaRPr lang="ru-RU" altLang="en-US" sz="1600" b="1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1.Пообщаться   с учителем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2.Пообщаться с товарищем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3.Показать свои знания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4.Получить новые знания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5.Научиться решать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6.Подготовиться к контр.работе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99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7.Получить удовлетворение от урока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8.Свои цели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9.Свои цели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endParaRPr lang="ru-RU" altLang="en-US" sz="1400" dirty="0"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Если да       «+»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defTabSz="914400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  <a:tabLst>
                          <a:tab pos="3263900" algn="l"/>
                        </a:tabLst>
                      </a:pPr>
                      <a:r>
                        <a:rPr sz="1400" dirty="0">
                          <a:latin typeface="Times New Roman" panose="02020603050405020304" pitchFamily="18" charset="0"/>
                          <a:cs typeface="Calibri" panose="020F0502020204030204" pitchFamily="34" charset="0"/>
                        </a:rPr>
                        <a:t>Если нет    «─»</a:t>
                      </a:r>
                      <a:endParaRPr lang="ru-RU" altLang="en-US" sz="11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Изображение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1773238"/>
            <a:ext cx="7891463" cy="443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4"/>
          <p:cNvSpPr txBox="1"/>
          <p:nvPr/>
        </p:nvSpPr>
        <p:spPr>
          <a:xfrm>
            <a:off x="1331913" y="1000125"/>
            <a:ext cx="734536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Приемы формирования само</a:t>
            </a:r>
            <a:r>
              <a:rPr lang="ru-RU" altLang="zh-CN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анализа</a:t>
            </a:r>
            <a:endParaRPr lang="ru-RU" altLang="zh-CN" sz="2800" b="1" i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13314" name="TextBox 7"/>
          <p:cNvSpPr txBox="1"/>
          <p:nvPr/>
        </p:nvSpPr>
        <p:spPr>
          <a:xfrm>
            <a:off x="1071563" y="2286000"/>
            <a:ext cx="3643312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Волшебная линеечка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315" name="Рисунок 8" descr="http://www.yamal-obr.ru/content/yamal/pics/gallery/1111.jpg"/>
          <p:cNvPicPr>
            <a:picLocks noChangeAspect="1"/>
          </p:cNvPicPr>
          <p:nvPr/>
        </p:nvPicPr>
        <p:blipFill>
          <a:blip r:embed="rId1"/>
          <a:srcRect b="18748"/>
          <a:stretch>
            <a:fillRect/>
          </a:stretch>
        </p:blipFill>
        <p:spPr>
          <a:xfrm>
            <a:off x="4857750" y="1857375"/>
            <a:ext cx="3143250" cy="157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9"/>
          <p:cNvSpPr txBox="1"/>
          <p:nvPr/>
        </p:nvSpPr>
        <p:spPr>
          <a:xfrm>
            <a:off x="4786313" y="3500438"/>
            <a:ext cx="11430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ru-RU" sz="1200" dirty="0">
                <a:latin typeface="Tahoma" panose="020B0604030504040204" pitchFamily="34" charset="0"/>
              </a:rPr>
              <a:t>аккуратность</a:t>
            </a:r>
            <a:endParaRPr lang="ru-RU" sz="1200" dirty="0">
              <a:latin typeface="Tahoma" panose="020B0604030504040204" pitchFamily="34" charset="0"/>
            </a:endParaRPr>
          </a:p>
        </p:txBody>
      </p:sp>
      <p:sp>
        <p:nvSpPr>
          <p:cNvPr id="13317" name="TextBox 10"/>
          <p:cNvSpPr txBox="1"/>
          <p:nvPr/>
        </p:nvSpPr>
        <p:spPr>
          <a:xfrm>
            <a:off x="6286500" y="3500438"/>
            <a:ext cx="1214438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ru-RU" sz="1200" dirty="0">
                <a:latin typeface="Tahoma" panose="020B0604030504040204" pitchFamily="34" charset="0"/>
              </a:rPr>
              <a:t>правильность</a:t>
            </a:r>
            <a:endParaRPr lang="ru-RU" sz="1200" dirty="0">
              <a:latin typeface="Tahoma" panose="020B0604030504040204" pitchFamily="34" charset="0"/>
            </a:endParaRPr>
          </a:p>
        </p:txBody>
      </p:sp>
      <p:sp>
        <p:nvSpPr>
          <p:cNvPr id="13318" name="TextBox 11"/>
          <p:cNvSpPr txBox="1"/>
          <p:nvPr/>
        </p:nvSpPr>
        <p:spPr>
          <a:xfrm>
            <a:off x="1000125" y="4500563"/>
            <a:ext cx="3643313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Говорящие рисунки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319" name="Рисунок 12" descr="http://www.yamal-obr.ru/content/yamal/pics/gallery/1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0" y="4714875"/>
            <a:ext cx="3221038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25" descr="CRCTR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4"/>
          <p:cNvSpPr txBox="1"/>
          <p:nvPr/>
        </p:nvSpPr>
        <p:spPr>
          <a:xfrm>
            <a:off x="1285875" y="1000125"/>
            <a:ext cx="734536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Приемы формирования само</a:t>
            </a:r>
            <a:r>
              <a:rPr lang="ru-RU" altLang="zh-CN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анализа</a:t>
            </a:r>
            <a:endParaRPr lang="ru-RU" altLang="zh-CN" sz="2800" b="1" i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14338" name="TextBox 7"/>
          <p:cNvSpPr txBox="1"/>
          <p:nvPr/>
        </p:nvSpPr>
        <p:spPr>
          <a:xfrm>
            <a:off x="1071563" y="2286000"/>
            <a:ext cx="3643312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Лесенка успеха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39" name="TextBox 11"/>
          <p:cNvSpPr txBox="1"/>
          <p:nvPr/>
        </p:nvSpPr>
        <p:spPr>
          <a:xfrm>
            <a:off x="1000125" y="4500563"/>
            <a:ext cx="3643313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Карточка сомнений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340" name="Рисунок 13" descr="http://www.yamal-obr.ru/content/yamal/pics/gallery/11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7625" y="2500313"/>
            <a:ext cx="3997325" cy="1468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Rectangle 1"/>
          <p:cNvSpPr/>
          <p:nvPr/>
        </p:nvSpPr>
        <p:spPr>
          <a:xfrm>
            <a:off x="4143375" y="4929188"/>
            <a:ext cx="3357563" cy="1016000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just"/>
            <a:r>
              <a:rPr lang="ru-RU" sz="2000" b="1" dirty="0">
                <a:solidFill>
                  <a:srgbClr val="800000"/>
                </a:solidFill>
                <a:latin typeface="Arial" panose="020B0604020202020204" pitchFamily="34" charset="0"/>
              </a:rPr>
              <a:t>+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</a:rPr>
              <a:t>  «Я понял все»;</a:t>
            </a:r>
            <a:endParaRPr lang="ru-RU" sz="1400" dirty="0">
              <a:latin typeface="Arial" panose="020B0604020202020204" pitchFamily="34" charset="0"/>
            </a:endParaRPr>
          </a:p>
          <a:p>
            <a:pPr algn="just" eaLnBrk="0" hangingPunct="0"/>
            <a:r>
              <a:rPr lang="ru-RU" sz="2000" b="1" dirty="0">
                <a:solidFill>
                  <a:srgbClr val="800000"/>
                </a:solidFill>
                <a:latin typeface="Arial" panose="020B0604020202020204" pitchFamily="34" charset="0"/>
              </a:rPr>
              <a:t>-   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</a:rPr>
              <a:t>«Не совсем усвоил, сомневаюсь»;</a:t>
            </a:r>
            <a:endParaRPr lang="ru-RU" sz="1400" dirty="0">
              <a:latin typeface="Arial" panose="020B0604020202020204" pitchFamily="34" charset="0"/>
            </a:endParaRPr>
          </a:p>
          <a:p>
            <a:pPr algn="just" eaLnBrk="0" hangingPunct="0"/>
            <a:r>
              <a:rPr lang="ru-RU" sz="2000" b="1" dirty="0">
                <a:solidFill>
                  <a:srgbClr val="800000"/>
                </a:solidFill>
                <a:latin typeface="Arial" panose="020B0604020202020204" pitchFamily="34" charset="0"/>
              </a:rPr>
              <a:t>?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</a:rPr>
              <a:t>  «Не понял».</a:t>
            </a:r>
            <a:endParaRPr lang="ru-RU" sz="1400" dirty="0">
              <a:latin typeface="Arial" panose="020B0604020202020204" pitchFamily="34" charset="0"/>
            </a:endParaRPr>
          </a:p>
        </p:txBody>
      </p:sp>
      <p:pic>
        <p:nvPicPr>
          <p:cNvPr id="14342" name="Picture 25" descr="CRCTR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4"/>
          <p:cNvSpPr txBox="1"/>
          <p:nvPr/>
        </p:nvSpPr>
        <p:spPr>
          <a:xfrm>
            <a:off x="1285875" y="1000125"/>
            <a:ext cx="734536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Приемы формирования само</a:t>
            </a:r>
            <a:r>
              <a:rPr lang="ru-RU" altLang="zh-CN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анализа</a:t>
            </a:r>
            <a:endParaRPr lang="ru-RU" altLang="zh-CN" sz="2800" b="1" i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15362" name="TextBox 11"/>
          <p:cNvSpPr txBox="1"/>
          <p:nvPr/>
        </p:nvSpPr>
        <p:spPr>
          <a:xfrm>
            <a:off x="1000125" y="4500563"/>
            <a:ext cx="3643313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Волшебный мешочек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3" name="TextBox 7"/>
          <p:cNvSpPr txBox="1"/>
          <p:nvPr/>
        </p:nvSpPr>
        <p:spPr>
          <a:xfrm>
            <a:off x="1071563" y="2286000"/>
            <a:ext cx="3643312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Светофор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364" name="Picture 6" descr="рисунок светофора - рисунк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4813" y="1857375"/>
            <a:ext cx="1357312" cy="2217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TextBox 7"/>
          <p:cNvSpPr txBox="1"/>
          <p:nvPr/>
        </p:nvSpPr>
        <p:spPr>
          <a:xfrm>
            <a:off x="6000750" y="2143125"/>
            <a:ext cx="2428875" cy="369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ru-RU" b="1" i="1" dirty="0">
                <a:solidFill>
                  <a:srgbClr val="FF0000"/>
                </a:solidFill>
                <a:latin typeface="Tahoma" panose="020B0604030504040204" pitchFamily="34" charset="0"/>
              </a:rPr>
              <a:t>Требуется помощь</a:t>
            </a:r>
            <a:endParaRPr lang="ru-RU" b="1" i="1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15366" name="TextBox 8"/>
          <p:cNvSpPr txBox="1"/>
          <p:nvPr/>
        </p:nvSpPr>
        <p:spPr>
          <a:xfrm>
            <a:off x="5929313" y="2786063"/>
            <a:ext cx="2428875" cy="369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ru-RU" b="1" i="1" dirty="0">
                <a:solidFill>
                  <a:srgbClr val="FFFF00"/>
                </a:solidFill>
                <a:latin typeface="Tahoma" panose="020B0604030504040204" pitchFamily="34" charset="0"/>
              </a:rPr>
              <a:t>Я затрудняюсь</a:t>
            </a:r>
            <a:endParaRPr lang="ru-RU" b="1" i="1" dirty="0">
              <a:solidFill>
                <a:srgbClr val="FFFF00"/>
              </a:solidFill>
              <a:latin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13" y="3429000"/>
            <a:ext cx="24288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ru-RU" b="1" i="1" kern="1200" cap="none" spc="0" normalizeH="0" baseline="0" noProof="0" dirty="0">
                <a:solidFill>
                  <a:schemeClr val="accent5">
                    <a:lumMod val="50000"/>
                  </a:schemeClr>
                </a:solidFill>
                <a:latin typeface="Tahoma" panose="020B0604030504040204" pitchFamily="34" charset="0"/>
                <a:ea typeface="+mn-ea"/>
                <a:cs typeface="+mn-cs"/>
              </a:rPr>
              <a:t>Я умею</a:t>
            </a:r>
            <a:endParaRPr kumimoji="0" lang="ru-RU" b="1" i="1" kern="1200" cap="none" spc="0" normalizeH="0" baseline="0" noProof="0" dirty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+mn-ea"/>
              <a:cs typeface="+mn-cs"/>
            </a:endParaRPr>
          </a:p>
        </p:txBody>
      </p:sp>
      <p:pic>
        <p:nvPicPr>
          <p:cNvPr id="15368" name="Picture 8" descr="Цена на Волшебный мешочек RN Toys от компании My-shop, купить Волшебный мешочек RN Toys в Москве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4429125"/>
            <a:ext cx="1808163" cy="1928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TextBox 11"/>
          <p:cNvSpPr txBox="1"/>
          <p:nvPr/>
        </p:nvSpPr>
        <p:spPr>
          <a:xfrm>
            <a:off x="6357938" y="4286250"/>
            <a:ext cx="2428875" cy="2112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0066"/>
                </a:solidFill>
                <a:latin typeface="Tahoma" panose="020B0604030504040204" pitchFamily="34" charset="0"/>
              </a:rPr>
              <a:t>Справился</a:t>
            </a:r>
            <a:endParaRPr lang="ru-RU" b="1" i="1" dirty="0">
              <a:solidFill>
                <a:srgbClr val="000066"/>
              </a:solidFill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0066"/>
                </a:solidFill>
                <a:latin typeface="Tahoma" panose="020B0604030504040204" pitchFamily="34" charset="0"/>
              </a:rPr>
              <a:t>Справился с помощью</a:t>
            </a:r>
            <a:endParaRPr lang="ru-RU" b="1" i="1" dirty="0">
              <a:solidFill>
                <a:srgbClr val="000066"/>
              </a:solidFill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b="1" i="1" dirty="0">
                <a:solidFill>
                  <a:srgbClr val="000066"/>
                </a:solidFill>
                <a:latin typeface="Tahoma" panose="020B0604030504040204" pitchFamily="34" charset="0"/>
              </a:rPr>
              <a:t>Буду стараться дальше</a:t>
            </a:r>
            <a:endParaRPr lang="ru-RU" b="1" i="1" dirty="0">
              <a:solidFill>
                <a:srgbClr val="000066"/>
              </a:solidFill>
              <a:latin typeface="Tahoma" panose="020B0604030504040204" pitchFamily="34" charset="0"/>
            </a:endParaRPr>
          </a:p>
        </p:txBody>
      </p:sp>
      <p:pic>
        <p:nvPicPr>
          <p:cNvPr id="15370" name="Picture 25" descr="CRCTR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Text Box 4"/>
          <p:cNvSpPr txBox="1"/>
          <p:nvPr/>
        </p:nvSpPr>
        <p:spPr>
          <a:xfrm>
            <a:off x="1071563" y="1000125"/>
            <a:ext cx="734536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Алгоритмы устно</a:t>
            </a:r>
            <a:r>
              <a:rPr lang="ru-RU" altLang="zh-CN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го</a:t>
            </a: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 само</a:t>
            </a:r>
            <a:r>
              <a:rPr lang="ru-RU" altLang="zh-CN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анализа</a:t>
            </a:r>
            <a:endParaRPr lang="ru-RU" altLang="zh-CN" sz="2800" b="1" i="1"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16386" name="Rectangle 1"/>
          <p:cNvSpPr/>
          <p:nvPr/>
        </p:nvSpPr>
        <p:spPr>
          <a:xfrm>
            <a:off x="1857375" y="1857375"/>
            <a:ext cx="6072188" cy="4216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just" eaLnBrk="0" hangingPunct="0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Фронтальн</a:t>
            </a:r>
            <a:r>
              <a:rPr lang="ru-RU" altLang="zh-CN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ый опрос</a:t>
            </a: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: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Какую работу мы сейчас выполняли?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Чему научились?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Кто с ней справлялся легко?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Кому ПОКА было трудновато?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Кто или что вам помогало справиться?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Кто доволен сегодня своей работой?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Индивидуальн</a:t>
            </a:r>
            <a:r>
              <a:rPr lang="ru-RU" altLang="zh-CN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ый опрос</a:t>
            </a:r>
            <a:r>
              <a:rPr lang="ru-RU" sz="2400" b="1" i="1" dirty="0">
                <a:solidFill>
                  <a:srgbClr val="800000"/>
                </a:solidFill>
                <a:latin typeface="Times New Roman" panose="02020603050405020304" pitchFamily="18" charset="0"/>
              </a:rPr>
              <a:t>:</a:t>
            </a:r>
            <a:endParaRPr lang="ru-RU" sz="2400" b="1" i="1" dirty="0">
              <a:solidFill>
                <a:srgbClr val="800000"/>
              </a:solidFill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Что тебе нужно было сделать?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Ты сделал всё правильно или были недочёты?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Ты сделал всё сам или с чьей-то помощью?</a:t>
            </a:r>
            <a:endParaRPr lang="ru-RU" sz="2000" i="1" dirty="0"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– Сейчас мы вместе с </a:t>
            </a:r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2000" i="1" dirty="0">
                <a:solidFill>
                  <a:srgbClr val="111111"/>
                </a:solidFill>
                <a:latin typeface="Times New Roman" panose="02020603050405020304" pitchFamily="18" charset="0"/>
              </a:rPr>
              <a:t> (имя ученика) учились оценивать свою работу.</a:t>
            </a:r>
            <a:endParaRPr lang="ru-RU" sz="20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87" name="Picture 25" descr="CRCTR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4"/>
          <p:cNvSpPr txBox="1"/>
          <p:nvPr/>
        </p:nvSpPr>
        <p:spPr>
          <a:xfrm>
            <a:off x="1071563" y="1000125"/>
            <a:ext cx="7345362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Рефлексия</a:t>
            </a:r>
            <a:endParaRPr lang="ru-RU" sz="28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pic>
        <p:nvPicPr>
          <p:cNvPr id="17410" name="Рисунок 4" descr="Изображение 177.jpg"/>
          <p:cNvPicPr>
            <a:picLocks noChangeAspect="1"/>
          </p:cNvPicPr>
          <p:nvPr/>
        </p:nvPicPr>
        <p:blipFill>
          <a:blip r:embed="rId1"/>
          <a:srcRect l="8415" t="12331" r="-977" b="52736"/>
          <a:stretch>
            <a:fillRect/>
          </a:stretch>
        </p:blipFill>
        <p:spPr>
          <a:xfrm>
            <a:off x="1087438" y="1928813"/>
            <a:ext cx="7564437" cy="3929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25" descr="CRCTR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4"/>
          <p:cNvSpPr txBox="1"/>
          <p:nvPr/>
        </p:nvSpPr>
        <p:spPr>
          <a:xfrm>
            <a:off x="1071563" y="1000125"/>
            <a:ext cx="750093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Само</a:t>
            </a:r>
            <a:r>
              <a:rPr lang="ru-RU" altLang="zh-CN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анализ</a:t>
            </a: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 предметных компетенций</a:t>
            </a:r>
            <a:endParaRPr lang="ru-RU" sz="28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sp>
        <p:nvSpPr>
          <p:cNvPr id="18434" name="TextBox 3"/>
          <p:cNvSpPr txBox="1"/>
          <p:nvPr/>
        </p:nvSpPr>
        <p:spPr>
          <a:xfrm>
            <a:off x="1571625" y="1857375"/>
            <a:ext cx="4786313" cy="369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ru-RU" b="1" i="1" dirty="0">
                <a:solidFill>
                  <a:srgbClr val="800000"/>
                </a:solidFill>
                <a:latin typeface="Tahoma" panose="020B0604030504040204" pitchFamily="34" charset="0"/>
              </a:rPr>
              <a:t>Тема: Умножение десятичных дробей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17412" name="Таблица 17411"/>
          <p:cNvGraphicFramePr/>
          <p:nvPr/>
        </p:nvGraphicFramePr>
        <p:xfrm>
          <a:off x="571500" y="2514600"/>
          <a:ext cx="7786688" cy="2981325"/>
        </p:xfrm>
        <a:graphic>
          <a:graphicData uri="http://schemas.openxmlformats.org/drawingml/2006/table">
            <a:tbl>
              <a:tblPr/>
              <a:tblGrid>
                <a:gridCol w="663575"/>
                <a:gridCol w="1098550"/>
                <a:gridCol w="1206500"/>
                <a:gridCol w="1325563"/>
                <a:gridCol w="1016000"/>
                <a:gridCol w="1017587"/>
                <a:gridCol w="904875"/>
                <a:gridCol w="554038"/>
              </a:tblGrid>
              <a:tr h="18478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Таблица умножения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Правило записи столбиком при умножении десятичных дробей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Умножение натуральных чисел столбиком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Сложение многознач ных чисел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Правило умножения десятич ных дробей столбиком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ошибок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мет ка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1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8473" name="Picture 25" descr="CRCTR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4"/>
          <p:cNvSpPr txBox="1"/>
          <p:nvPr/>
        </p:nvSpPr>
        <p:spPr>
          <a:xfrm>
            <a:off x="928688" y="1285875"/>
            <a:ext cx="7488237" cy="4616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«Ребенок, не познавший радости </a:t>
            </a:r>
            <a:endParaRPr lang="ru-RU" sz="2800" b="1" i="1" dirty="0">
              <a:solidFill>
                <a:srgbClr val="000066"/>
              </a:solidFill>
              <a:latin typeface="Tahoma" panose="020B0604030504040204" pitchFamily="34" charset="0"/>
            </a:endParaRPr>
          </a:p>
          <a:p>
            <a:pPr algn="ctr"/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труда в учении, не переживший</a:t>
            </a:r>
            <a:endParaRPr lang="ru-RU" sz="2800" b="1" i="1" dirty="0">
              <a:solidFill>
                <a:srgbClr val="000066"/>
              </a:solidFill>
              <a:latin typeface="Tahoma" panose="020B0604030504040204" pitchFamily="34" charset="0"/>
            </a:endParaRPr>
          </a:p>
          <a:p>
            <a:pPr algn="ctr"/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 гордости от того, что трудности преодолимы, глубоко несчастен…</a:t>
            </a:r>
            <a:endParaRPr lang="ru-RU" sz="2800" b="1" i="1" dirty="0">
              <a:solidFill>
                <a:srgbClr val="000066"/>
              </a:solidFill>
              <a:latin typeface="Tahoma" panose="020B0604030504040204" pitchFamily="34" charset="0"/>
            </a:endParaRPr>
          </a:p>
          <a:p>
            <a:pPr algn="ctr"/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Интерес к учению появляется </a:t>
            </a:r>
            <a:endParaRPr lang="ru-RU" sz="2800" b="1" i="1" dirty="0">
              <a:solidFill>
                <a:srgbClr val="000066"/>
              </a:solidFill>
              <a:latin typeface="Tahoma" panose="020B0604030504040204" pitchFamily="34" charset="0"/>
            </a:endParaRPr>
          </a:p>
          <a:p>
            <a:pPr algn="ctr"/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только тогда, когда есть вдохновение, рождающееся от успеха в овладении знаниями; без вдохновения учение превращается для детей в тягость»</a:t>
            </a:r>
            <a:endParaRPr lang="ru-RU" sz="2800" b="1" i="1" dirty="0">
              <a:solidFill>
                <a:srgbClr val="000066"/>
              </a:solidFill>
              <a:latin typeface="Tahoma" panose="020B060403050404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  </a:t>
            </a:r>
            <a:endParaRPr lang="ru-RU" sz="2800" b="1" i="1" dirty="0">
              <a:solidFill>
                <a:srgbClr val="000066"/>
              </a:solidFill>
              <a:latin typeface="Tahoma" panose="020B0604030504040204" pitchFamily="34" charset="0"/>
            </a:endParaRPr>
          </a:p>
        </p:txBody>
      </p:sp>
      <p:sp>
        <p:nvSpPr>
          <p:cNvPr id="4098" name="Text Box 5"/>
          <p:cNvSpPr txBox="1"/>
          <p:nvPr/>
        </p:nvSpPr>
        <p:spPr>
          <a:xfrm>
            <a:off x="5000625" y="5429250"/>
            <a:ext cx="3675063" cy="369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>
              <a:spcBef>
                <a:spcPct val="50000"/>
              </a:spcBef>
            </a:pPr>
            <a:r>
              <a:rPr lang="ru-RU" b="1" i="1" dirty="0">
                <a:solidFill>
                  <a:srgbClr val="000066"/>
                </a:solidFill>
                <a:latin typeface="Tahoma" panose="020B0604030504040204" pitchFamily="34" charset="0"/>
              </a:rPr>
              <a:t>В. А. Сухомлинский</a:t>
            </a:r>
            <a:endParaRPr lang="ru-RU" b="1" i="1" dirty="0">
              <a:solidFill>
                <a:srgbClr val="000066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strips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Box 3"/>
          <p:cNvSpPr txBox="1"/>
          <p:nvPr/>
        </p:nvSpPr>
        <p:spPr>
          <a:xfrm>
            <a:off x="1571625" y="1857375"/>
            <a:ext cx="5715000" cy="369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ru-RU" b="1" i="1" dirty="0">
                <a:solidFill>
                  <a:srgbClr val="800000"/>
                </a:solidFill>
                <a:latin typeface="Tahoma" panose="020B0604030504040204" pitchFamily="34" charset="0"/>
              </a:rPr>
              <a:t>Тема: Сложение и вычитание дробей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18436" name="Таблица 18435"/>
          <p:cNvGraphicFramePr/>
          <p:nvPr/>
        </p:nvGraphicFramePr>
        <p:xfrm>
          <a:off x="571500" y="2514600"/>
          <a:ext cx="7786688" cy="2190750"/>
        </p:xfrm>
        <a:graphic>
          <a:graphicData uri="http://schemas.openxmlformats.org/drawingml/2006/table">
            <a:tbl>
              <a:tblPr/>
              <a:tblGrid>
                <a:gridCol w="663575"/>
                <a:gridCol w="1098550"/>
                <a:gridCol w="1206500"/>
                <a:gridCol w="1317625"/>
                <a:gridCol w="1023938"/>
                <a:gridCol w="1017587"/>
                <a:gridCol w="904875"/>
                <a:gridCol w="554038"/>
              </a:tblGrid>
              <a:tr h="10572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ошибок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sz="1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мет ка</a:t>
                      </a:r>
                      <a:endParaRPr lang="ru-RU" altLang="en-US" sz="1400" i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11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b="1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endParaRPr lang="ru-RU" altLang="en-US" sz="11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5448" marR="65448" marT="65448" marB="65448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496" name="Picture 25" descr="CRCTR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97" name="Picture 25" descr="CRCTR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 Box 4"/>
          <p:cNvSpPr txBox="1"/>
          <p:nvPr/>
        </p:nvSpPr>
        <p:spPr>
          <a:xfrm>
            <a:off x="1214438" y="500063"/>
            <a:ext cx="7500937" cy="984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Оценочный лист</a:t>
            </a:r>
            <a:endParaRPr lang="ru-RU" sz="2800" b="1" i="1" dirty="0">
              <a:solidFill>
                <a:schemeClr val="tx2"/>
              </a:solidFill>
              <a:latin typeface="Tahoma" panose="020B060403050404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ru-RU" sz="2000" b="1" i="1" dirty="0">
                <a:solidFill>
                  <a:schemeClr val="tx2"/>
                </a:solidFill>
                <a:latin typeface="Tahoma" panose="020B0604030504040204" pitchFamily="34" charset="0"/>
              </a:rPr>
              <a:t>Тема: Решение задач с помощью пропорции 6 класс</a:t>
            </a:r>
            <a:endParaRPr lang="ru-RU" sz="20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pic>
        <p:nvPicPr>
          <p:cNvPr id="20482" name="Рисунок 5"/>
          <p:cNvPicPr>
            <a:picLocks noChangeAspect="1"/>
          </p:cNvPicPr>
          <p:nvPr/>
        </p:nvPicPr>
        <p:blipFill>
          <a:blip r:embed="rId1"/>
          <a:srcRect l="22655" t="27361" r="25128" b="24364"/>
          <a:stretch>
            <a:fillRect/>
          </a:stretch>
        </p:blipFill>
        <p:spPr>
          <a:xfrm>
            <a:off x="1571625" y="1857375"/>
            <a:ext cx="6286500" cy="4643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25" descr="CRCTR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4"/>
          <p:cNvSpPr txBox="1"/>
          <p:nvPr/>
        </p:nvSpPr>
        <p:spPr>
          <a:xfrm>
            <a:off x="323850" y="785813"/>
            <a:ext cx="7500938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altLang="zh-CN" sz="2800" b="1" i="1" dirty="0">
                <a:solidFill>
                  <a:srgbClr val="800000"/>
                </a:solidFill>
                <a:latin typeface="Tahoma" panose="020B0604030504040204" pitchFamily="34" charset="0"/>
              </a:rPr>
              <a:t>Оценочный лист</a:t>
            </a:r>
            <a:endParaRPr lang="ru-RU" altLang="zh-CN" sz="28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20483" name="Таблица 20482"/>
          <p:cNvGraphicFramePr/>
          <p:nvPr/>
        </p:nvGraphicFramePr>
        <p:xfrm>
          <a:off x="642938" y="1928813"/>
          <a:ext cx="8072438" cy="4000500"/>
        </p:xfrm>
        <a:graphic>
          <a:graphicData uri="http://schemas.openxmlformats.org/drawingml/2006/table">
            <a:tbl>
              <a:tblPr/>
              <a:tblGrid>
                <a:gridCol w="400050"/>
                <a:gridCol w="2211388"/>
                <a:gridCol w="4437062"/>
                <a:gridCol w="1023938"/>
              </a:tblGrid>
              <a:tr h="3603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№ п/п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Деятельность учащегося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Критерии самооценки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Самооценка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1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Формулировка темы урока, цели  и задач урока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Я сам смог определить тему, цель и задачиурока-2 балла.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Я смог определить только тему урока 1 балл.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Я не смог определить тему, цель и задачи урока - 0 баллов.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2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Что я буду делать для достижения цели.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Я сам определил, как достичь цели урока 1балл.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Я не смог определить, как достичь цели урока – 0 баллов.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3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Выполнение лабораторно - практической работы в паре.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 Участвовал в работе – 1 балл.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Не участвовал в работе – 0 балл.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4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Работа в группе по закреплению правила.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Проверка правильности решения примеров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Участвовал в работе группы – 1 балл.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Не участвовал в работе группы – 0 балл.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5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Выполнение задания из учебника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Сделал все примеры сам 2 балла.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Сделал больше половины сам – 1 балл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Сделал меньше половины сам- 0 баллов.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6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Выполнение самостоятельной работы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За каждый правильно решенный пример -1 балл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7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Выполнение творческого задания (работа в группе)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Нашел удобный способ решения 1 балл.</a:t>
                      </a:r>
                      <a:endParaRPr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Не нашел удобного способа решения 0 баллов.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8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ea typeface="MS Mincho" pitchFamily="49" charset="-128"/>
                        </a:rPr>
                        <a:t>Выбор домашнего задания</a:t>
                      </a: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457200" lvl="0" indent="0" eaLnBrk="1" hangingPunct="1">
                        <a:lnSpc>
                          <a:spcPct val="115000"/>
                        </a:lnSpc>
                        <a:buNone/>
                      </a:pPr>
                      <a:r>
                        <a:rPr sz="8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балла –выбрали все задания; 3 балла- выбрали 3 задания из 4, 2 балла – выбрали только  2 номера.</a:t>
                      </a:r>
                      <a:endParaRPr lang="ru-RU" altLang="en-US" sz="800" dirty="0"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lnSpc>
                          <a:spcPct val="115000"/>
                        </a:lnSpc>
                        <a:buNone/>
                      </a:pPr>
                      <a:endParaRPr lang="ru-RU" altLang="en-US" sz="900" dirty="0">
                        <a:latin typeface="Times New Roman" panose="02020603050405020304" pitchFamily="18" charset="0"/>
                        <a:ea typeface="MS Mincho" pitchFamily="49" charset="-128"/>
                      </a:endParaRPr>
                    </a:p>
                  </a:txBody>
                  <a:tcPr marL="50070" marR="5007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58" name="Rectangle 1"/>
          <p:cNvSpPr/>
          <p:nvPr/>
        </p:nvSpPr>
        <p:spPr>
          <a:xfrm>
            <a:off x="2071688" y="5857875"/>
            <a:ext cx="5357812" cy="7699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Поставьте себе отметку:</a:t>
            </a:r>
            <a:endParaRPr lang="ru-RU" altLang="ja-JP" sz="900" dirty="0">
              <a:solidFill>
                <a:srgbClr val="800000"/>
              </a:solidFill>
              <a:latin typeface="Tahoma" panose="020B0604030504040204" pitchFamily="34" charset="0"/>
              <a:ea typeface="MS Mincho" pitchFamily="49" charset="-128"/>
            </a:endParaRPr>
          </a:p>
          <a:p>
            <a:pPr eaLnBrk="0" hangingPunct="0"/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если вы набрали 9-11 баллов  -  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«</a:t>
            </a:r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5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»</a:t>
            </a:r>
            <a:endParaRPr lang="ru-RU" altLang="ja-JP" sz="900" dirty="0">
              <a:solidFill>
                <a:srgbClr val="800000"/>
              </a:solidFill>
              <a:latin typeface="Tahoma" panose="020B0604030504040204" pitchFamily="34" charset="0"/>
              <a:ea typeface="MS Mincho" pitchFamily="49" charset="-128"/>
            </a:endParaRPr>
          </a:p>
          <a:p>
            <a:pPr eaLnBrk="0" hangingPunct="0"/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                             6 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–</a:t>
            </a:r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 8 баллов 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–</a:t>
            </a:r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 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«</a:t>
            </a:r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4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»</a:t>
            </a:r>
            <a:endParaRPr lang="ru-RU" altLang="ja-JP" sz="900" dirty="0">
              <a:solidFill>
                <a:srgbClr val="800000"/>
              </a:solidFill>
              <a:latin typeface="Tahoma" panose="020B0604030504040204" pitchFamily="34" charset="0"/>
              <a:ea typeface="MS Mincho" pitchFamily="49" charset="-128"/>
            </a:endParaRPr>
          </a:p>
          <a:p>
            <a:pPr eaLnBrk="0" hangingPunct="0"/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                              3 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–</a:t>
            </a:r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 5 баллов 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–</a:t>
            </a:r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 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«</a:t>
            </a:r>
            <a:r>
              <a:rPr lang="ru-RU" altLang="ja-JP" sz="1100" dirty="0">
                <a:solidFill>
                  <a:srgbClr val="800000"/>
                </a:solidFill>
                <a:latin typeface="Times New Roman" panose="02020603050405020304" pitchFamily="18" charset="0"/>
                <a:ea typeface="MS Mincho" pitchFamily="49" charset="-128"/>
              </a:rPr>
              <a:t>3</a:t>
            </a:r>
            <a:r>
              <a:rPr lang="ru-RU" altLang="ja-JP" sz="1100" dirty="0">
                <a:solidFill>
                  <a:srgbClr val="800000"/>
                </a:solidFill>
                <a:latin typeface="Tahoma" panose="020B0604030504040204" pitchFamily="34" charset="0"/>
                <a:ea typeface="MS Mincho" pitchFamily="49" charset="-128"/>
              </a:rPr>
              <a:t>»</a:t>
            </a:r>
            <a:endParaRPr lang="ru-RU" altLang="ja-JP" dirty="0">
              <a:solidFill>
                <a:srgbClr val="800000"/>
              </a:solidFill>
              <a:latin typeface="Tahoma" panose="020B0604030504040204" pitchFamily="34" charset="0"/>
              <a:ea typeface="MS Mincho" pitchFamily="49" charset="-128"/>
            </a:endParaRPr>
          </a:p>
        </p:txBody>
      </p:sp>
    </p:spTree>
  </p:cSld>
  <p:clrMapOvr>
    <a:masterClrMapping/>
  </p:clrMapOvr>
  <p:transition spd="med"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4"/>
          <p:cNvSpPr txBox="1"/>
          <p:nvPr/>
        </p:nvSpPr>
        <p:spPr>
          <a:xfrm>
            <a:off x="1071563" y="785813"/>
            <a:ext cx="7500937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altLang="zh-CN" sz="2800" b="1" i="1" dirty="0">
                <a:solidFill>
                  <a:srgbClr val="800000"/>
                </a:solidFill>
                <a:latin typeface="Tahoma" panose="020B0604030504040204" pitchFamily="34" charset="0"/>
              </a:rPr>
              <a:t>Оценочный лист</a:t>
            </a:r>
            <a:endParaRPr lang="ru-RU" altLang="zh-CN" sz="28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25" y="2286000"/>
          <a:ext cx="6096000" cy="1341438"/>
        </p:xfrm>
        <a:graphic>
          <a:graphicData uri="http://schemas.openxmlformats.org/drawingml/2006/table">
            <a:tbl>
              <a:tblPr/>
              <a:tblGrid>
                <a:gridCol w="3085369"/>
                <a:gridCol w="973520"/>
                <a:gridCol w="1018555"/>
                <a:gridCol w="1018555"/>
              </a:tblGrid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Вид работы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Отлично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Хорошо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Мог бы лучше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1 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2 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3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4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5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6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97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 panose="02020603050405020304"/>
                          <a:ea typeface="MS Mincho"/>
                        </a:rPr>
                        <a:t>Итоговый балл</a:t>
                      </a:r>
                      <a:endParaRPr lang="ru-RU" sz="9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anose="02020603050405020304"/>
                        <a:ea typeface="MS Mincho"/>
                      </a:endParaRPr>
                    </a:p>
                  </a:txBody>
                  <a:tcPr marL="51742" marR="517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577" name="Rectangle 1"/>
          <p:cNvSpPr/>
          <p:nvPr/>
        </p:nvSpPr>
        <p:spPr>
          <a:xfrm>
            <a:off x="1428750" y="3714750"/>
            <a:ext cx="7572375" cy="27082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buChar char="•"/>
            </a:pPr>
            <a:r>
              <a:rPr lang="ru-RU" altLang="ja-JP" sz="1200" dirty="0">
                <a:latin typeface="Times New Roman" panose="02020603050405020304" pitchFamily="18" charset="0"/>
              </a:rPr>
              <a:t>На уроке я работал		                        активно/пассивно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>
              <a:buChar char="•"/>
            </a:pPr>
            <a:r>
              <a:rPr lang="ru-RU" altLang="ja-JP" sz="1200" dirty="0">
                <a:latin typeface="Times New Roman" panose="02020603050405020304" pitchFamily="18" charset="0"/>
              </a:rPr>
              <a:t>Своей работой я			доволен/недоволен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>
              <a:buChar char="•"/>
            </a:pPr>
            <a:r>
              <a:rPr lang="ru-RU" altLang="ja-JP" sz="1200" dirty="0">
                <a:latin typeface="Times New Roman" panose="02020603050405020304" pitchFamily="18" charset="0"/>
              </a:rPr>
              <a:t>Урок для меня показался	                                                коротким/длинным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>
              <a:buChar char="•"/>
            </a:pPr>
            <a:r>
              <a:rPr lang="ru-RU" altLang="ja-JP" sz="1200" dirty="0">
                <a:latin typeface="Times New Roman" panose="02020603050405020304" pitchFamily="18" charset="0"/>
              </a:rPr>
              <a:t>За урок я				не устал/устал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>
              <a:buChar char="•"/>
            </a:pPr>
            <a:r>
              <a:rPr lang="ru-RU" altLang="ja-JP" sz="1200" dirty="0">
                <a:latin typeface="Times New Roman" panose="02020603050405020304" pitchFamily="18" charset="0"/>
              </a:rPr>
              <a:t>Мое настроение 			стало лучше/стало хуже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>
              <a:buChar char="•"/>
            </a:pPr>
            <a:r>
              <a:rPr lang="ru-RU" altLang="ja-JP" sz="1200" dirty="0">
                <a:latin typeface="Times New Roman" panose="02020603050405020304" pitchFamily="18" charset="0"/>
              </a:rPr>
              <a:t>Материал урока мне был	понятен/непонятен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</a:rPr>
              <a:t>				Полезен/бесполезен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</a:rPr>
              <a:t>				Интересен/неинтересен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>
              <a:buChar char="•"/>
            </a:pPr>
            <a:r>
              <a:rPr lang="ru-RU" altLang="ja-JP" sz="1200" dirty="0">
                <a:latin typeface="Times New Roman" panose="02020603050405020304" pitchFamily="18" charset="0"/>
              </a:rPr>
              <a:t>Домашнее задание		                        Легкое/трудное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</a:rPr>
              <a:t>				Интересное/неинтересное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</a:rPr>
              <a:t>				Полезное/бесполезное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  <a:ea typeface="MS Mincho" pitchFamily="49" charset="-128"/>
              </a:rPr>
              <a:t>Достигли ли мы цели?___________________________________________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  <a:ea typeface="MS Mincho" pitchFamily="49" charset="-128"/>
              </a:rPr>
              <a:t>Для чего нам нужен материал, изученный сегодня?</a:t>
            </a:r>
            <a:endParaRPr lang="ru-RU" altLang="ja-JP" sz="1200" dirty="0">
              <a:latin typeface="Tahoma" panose="020B0604030504040204" pitchFamily="34" charset="0"/>
            </a:endParaRPr>
          </a:p>
          <a:p>
            <a:pPr eaLnBrk="0" hangingPunct="0"/>
            <a:r>
              <a:rPr lang="ru-RU" altLang="ja-JP" sz="1400" dirty="0">
                <a:latin typeface="Times New Roman" panose="02020603050405020304" pitchFamily="18" charset="0"/>
                <a:ea typeface="MS Mincho" pitchFamily="49" charset="-128"/>
              </a:rPr>
              <a:t>__________________________________________________________________</a:t>
            </a:r>
            <a:endParaRPr lang="ru-RU" altLang="ja-JP" dirty="0">
              <a:latin typeface="Tahoma" panose="020B0604030504040204" pitchFamily="34" charset="0"/>
            </a:endParaRPr>
          </a:p>
        </p:txBody>
      </p:sp>
      <p:sp>
        <p:nvSpPr>
          <p:cNvPr id="22578" name="Прямоугольник 4"/>
          <p:cNvSpPr/>
          <p:nvPr/>
        </p:nvSpPr>
        <p:spPr>
          <a:xfrm>
            <a:off x="1571625" y="1785938"/>
            <a:ext cx="4572000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  <a:ea typeface="MS Mincho" pitchFamily="49" charset="-128"/>
              </a:rPr>
              <a:t>Ф. И. _____________________</a:t>
            </a:r>
            <a:endParaRPr lang="ru-RU" altLang="ja-JP" sz="1200" dirty="0">
              <a:latin typeface="Tahoma" panose="020B0604030504040204" pitchFamily="34" charset="0"/>
              <a:ea typeface="MS Mincho" pitchFamily="49" charset="-128"/>
            </a:endParaRPr>
          </a:p>
          <a:p>
            <a:pPr eaLnBrk="0" hangingPunct="0"/>
            <a:r>
              <a:rPr lang="ru-RU" altLang="ja-JP" sz="1200" dirty="0">
                <a:latin typeface="Times New Roman" panose="02020603050405020304" pitchFamily="18" charset="0"/>
                <a:ea typeface="MS Mincho" pitchFamily="49" charset="-128"/>
              </a:rPr>
              <a:t>Моя успешность на уроке</a:t>
            </a:r>
            <a:endParaRPr lang="ru-RU" altLang="ja-JP" sz="1200" dirty="0">
              <a:latin typeface="Tahoma" panose="020B0604030504040204" pitchFamily="34" charset="0"/>
              <a:ea typeface="MS Mincho" pitchFamily="49" charset="-128"/>
            </a:endParaRPr>
          </a:p>
        </p:txBody>
      </p:sp>
      <p:pic>
        <p:nvPicPr>
          <p:cNvPr id="22579" name="Picture 25" descr="CRCTR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Рисунок 1" descr="Изображение 179.jpg"/>
          <p:cNvPicPr>
            <a:picLocks noChangeAspect="1"/>
          </p:cNvPicPr>
          <p:nvPr/>
        </p:nvPicPr>
        <p:blipFill>
          <a:blip r:embed="rId1"/>
          <a:srcRect t="3125" b="8333"/>
          <a:stretch>
            <a:fillRect/>
          </a:stretch>
        </p:blipFill>
        <p:spPr>
          <a:xfrm>
            <a:off x="2081213" y="214313"/>
            <a:ext cx="5419725" cy="6605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5" descr="CRCTR0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Text Box 4"/>
          <p:cNvSpPr txBox="1"/>
          <p:nvPr/>
        </p:nvSpPr>
        <p:spPr>
          <a:xfrm>
            <a:off x="1071563" y="785813"/>
            <a:ext cx="7500937" cy="7985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Алгоритм само</a:t>
            </a:r>
            <a:r>
              <a:rPr lang="ru-RU" altLang="zh-CN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анализа</a:t>
            </a: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                           </a:t>
            </a:r>
            <a:r>
              <a:rPr lang="ru-RU" b="1" i="1" dirty="0">
                <a:solidFill>
                  <a:schemeClr val="tx2"/>
                </a:solidFill>
                <a:latin typeface="Tahoma" panose="020B0604030504040204" pitchFamily="34" charset="0"/>
              </a:rPr>
              <a:t>(вопросы, на которые отвечает ученик)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sp>
        <p:nvSpPr>
          <p:cNvPr id="24578" name="Rectangle 1"/>
          <p:cNvSpPr/>
          <p:nvPr/>
        </p:nvSpPr>
        <p:spPr>
          <a:xfrm>
            <a:off x="1000125" y="2000250"/>
            <a:ext cx="7643813" cy="4387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1 . Что нужно было сделать в задаче (задании)? Какова была цель, что нужно было получить в результате?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2. Удалось получить результат? Найдено решение, ответ? 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3. Справился полностью правильно или с ошибкой? Какой, в чём? 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4. Справился полностью самостоятельно или с помощью (кто помогал, в чём)? 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5. Какое умение развивали при выполнении задания? 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6. Каков был уровень задачи (задания)?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 (Необходимый, повышенный или максимальный уровень)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7. Определи уровень успешности, на котором ты решил задачу (удовлетворительный, хороший, отличный, превосходный) 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  <a:p>
            <a:pPr algn="just" eaLnBrk="0" hangingPunct="0">
              <a:lnSpc>
                <a:spcPct val="120000"/>
              </a:lnSpc>
            </a:pPr>
            <a:r>
              <a:rPr lang="ru-RU" b="1" i="1" dirty="0">
                <a:solidFill>
                  <a:srgbClr val="800000"/>
                </a:solidFill>
                <a:latin typeface="Calibri" panose="020F0502020204030204" pitchFamily="34" charset="0"/>
              </a:rPr>
              <a:t>8. Исходя из своего уровня успешности, определи отметку, которую ты можешь себе поставить.</a:t>
            </a:r>
            <a:endParaRPr lang="ru-RU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pic>
        <p:nvPicPr>
          <p:cNvPr id="24579" name="Picture 25" descr="CRCTR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5286375"/>
            <a:ext cx="923925" cy="1457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Прямоугольник 1"/>
          <p:cNvSpPr/>
          <p:nvPr/>
        </p:nvSpPr>
        <p:spPr>
          <a:xfrm>
            <a:off x="714375" y="2500313"/>
            <a:ext cx="7786688" cy="37226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ru-RU" sz="2000" b="1" i="1" dirty="0">
                <a:latin typeface="Tahoma" panose="020B0604030504040204" pitchFamily="34" charset="0"/>
              </a:rPr>
              <a:t>Самоконтроль ученика предполагает:</a:t>
            </a:r>
            <a:endParaRPr lang="ru-RU" sz="2000" b="1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ahoma" panose="020B0604030504040204" pitchFamily="34" charset="0"/>
              </a:rPr>
              <a:t>умение оценивать свою работу адекватно;</a:t>
            </a:r>
            <a:endParaRPr lang="ru-RU" sz="2000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ahoma" panose="020B0604030504040204" pitchFamily="34" charset="0"/>
              </a:rPr>
              <a:t>умение видеть свои ошибки и находить рациональные способы решения проблемы;</a:t>
            </a:r>
            <a:endParaRPr lang="ru-RU" sz="2000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ahoma" panose="020B0604030504040204" pitchFamily="34" charset="0"/>
              </a:rPr>
              <a:t>умение изменять алгоритм своих действий, согласно изменившимся условиям;</a:t>
            </a:r>
            <a:endParaRPr lang="ru-RU" sz="2000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ahoma" panose="020B0604030504040204" pitchFamily="34" charset="0"/>
              </a:rPr>
              <a:t>умение самостоятельно составлять проверочные задания, разрабатывать алгоритм проверочного действия.</a:t>
            </a:r>
            <a:endParaRPr lang="ru-RU" sz="2000" dirty="0">
              <a:latin typeface="Tahoma" panose="020B0604030504040204" pitchFamily="34" charset="0"/>
            </a:endParaRPr>
          </a:p>
        </p:txBody>
      </p:sp>
      <p:sp>
        <p:nvSpPr>
          <p:cNvPr id="5122" name="Text Box 4"/>
          <p:cNvSpPr txBox="1"/>
          <p:nvPr/>
        </p:nvSpPr>
        <p:spPr>
          <a:xfrm>
            <a:off x="1042988" y="908050"/>
            <a:ext cx="7704137" cy="1373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160000"/>
              </a:lnSpc>
              <a:spcBef>
                <a:spcPct val="50000"/>
              </a:spcBef>
              <a:buClrTx/>
              <a:buFontTx/>
            </a:pPr>
            <a:r>
              <a:rPr lang="ru-RU" altLang="zh-CN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Самоконтроль </a:t>
            </a:r>
            <a:r>
              <a:rPr lang="ru-RU" altLang="zh-CN" sz="2800" dirty="0">
                <a:solidFill>
                  <a:srgbClr val="000066"/>
                </a:solidFill>
                <a:latin typeface="Tahoma" panose="020B0604030504040204" pitchFamily="34" charset="0"/>
              </a:rPr>
              <a:t>- </a:t>
            </a:r>
            <a:r>
              <a:rPr lang="ru-RU" altLang="zh-CN" sz="2800" dirty="0">
                <a:solidFill>
                  <a:srgbClr val="262673"/>
                </a:solidFill>
                <a:latin typeface="Tahoma" panose="020B0604030504040204" pitchFamily="34" charset="0"/>
              </a:rPr>
              <a:t>это умение сопоставлять результат своего труда с эталоном.</a:t>
            </a:r>
            <a:endParaRPr lang="ru-RU" altLang="zh-CN" sz="2800" dirty="0">
              <a:solidFill>
                <a:srgbClr val="262673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Прямоугольник 1"/>
          <p:cNvSpPr/>
          <p:nvPr/>
        </p:nvSpPr>
        <p:spPr>
          <a:xfrm>
            <a:off x="1000125" y="1000125"/>
            <a:ext cx="7929563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ru-RU" sz="2800" b="1" i="1" dirty="0">
                <a:solidFill>
                  <a:srgbClr val="000066"/>
                </a:solidFill>
                <a:latin typeface="Tahoma" panose="020B0604030504040204" pitchFamily="34" charset="0"/>
              </a:rPr>
              <a:t>Этапы формирования самоконтроля</a:t>
            </a:r>
            <a:endParaRPr lang="ru-RU" sz="2800" b="1" i="1" dirty="0">
              <a:solidFill>
                <a:srgbClr val="000066"/>
              </a:solidFill>
              <a:latin typeface="Tahoma" panose="020B0604030504040204" pitchFamily="34" charset="0"/>
            </a:endParaRPr>
          </a:p>
        </p:txBody>
      </p:sp>
      <p:sp>
        <p:nvSpPr>
          <p:cNvPr id="6146" name="TextBox 2"/>
          <p:cNvSpPr txBox="1"/>
          <p:nvPr/>
        </p:nvSpPr>
        <p:spPr>
          <a:xfrm>
            <a:off x="1214438" y="2500313"/>
            <a:ext cx="7429500" cy="2417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altLang="zh-CN" sz="3200" dirty="0">
                <a:latin typeface="Tahoma" panose="020B0604030504040204" pitchFamily="34" charset="0"/>
              </a:rPr>
              <a:t> </a:t>
            </a:r>
            <a:r>
              <a:rPr lang="ru-RU" altLang="zh-CN" sz="2400" i="1" dirty="0">
                <a:solidFill>
                  <a:srgbClr val="262673"/>
                </a:solidFill>
                <a:latin typeface="Tahoma" panose="020B0604030504040204" pitchFamily="34" charset="0"/>
              </a:rPr>
              <a:t>внешний контроль учителя за деятельностью ученика;</a:t>
            </a:r>
            <a:endParaRPr lang="ru-RU" altLang="zh-CN" sz="2400" i="1" dirty="0">
              <a:solidFill>
                <a:srgbClr val="262673"/>
              </a:solidFill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altLang="zh-CN" sz="2400" i="1" dirty="0">
                <a:solidFill>
                  <a:srgbClr val="262673"/>
                </a:solidFill>
                <a:latin typeface="Tahoma" panose="020B0604030504040204" pitchFamily="34" charset="0"/>
              </a:rPr>
              <a:t> взаимный контроль учащихся;</a:t>
            </a:r>
            <a:endParaRPr lang="ru-RU" altLang="zh-CN" sz="2400" i="1" dirty="0">
              <a:solidFill>
                <a:srgbClr val="262673"/>
              </a:solidFill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  <a:buClrTx/>
              <a:buFont typeface="Wingdings" panose="05000000000000000000" pitchFamily="2" charset="2"/>
              <a:buChar char="Ø"/>
            </a:pPr>
            <a:r>
              <a:rPr lang="ru-RU" altLang="zh-CN" sz="2400" i="1" dirty="0">
                <a:solidFill>
                  <a:srgbClr val="262673"/>
                </a:solidFill>
                <a:latin typeface="Tahoma" panose="020B0604030504040204" pitchFamily="34" charset="0"/>
              </a:rPr>
              <a:t> самоконтроль.</a:t>
            </a:r>
            <a:endParaRPr lang="ru-RU" altLang="zh-CN" sz="2400" i="1" dirty="0">
              <a:solidFill>
                <a:srgbClr val="262673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1070610" y="2313940"/>
            <a:ext cx="7063740" cy="37198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Именно в процессе самостоятельной работы в головах учеников возникают вопросы: “Как решать?”, “Каким приёмом воспользоваться?”, “Какой теоретический материал надо знать?”, “Что знаю?”, “Что не знаю?”, “Где возьму?”.</a:t>
            </a:r>
            <a:endParaRPr lang="ru-RU" alt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403985" y="620395"/>
            <a:ext cx="7124700" cy="1062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Роль самостоятельной работы для формирования самоконтроля.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4"/>
          <p:cNvSpPr txBox="1"/>
          <p:nvPr/>
        </p:nvSpPr>
        <p:spPr>
          <a:xfrm>
            <a:off x="1357313" y="785813"/>
            <a:ext cx="7345362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400" b="1" i="1" dirty="0">
                <a:solidFill>
                  <a:schemeClr val="tx2"/>
                </a:solidFill>
                <a:latin typeface="Tahoma" panose="020B0604030504040204" pitchFamily="34" charset="0"/>
              </a:rPr>
              <a:t>Самостоятельная работа по теме «Деление десятичных дробей»</a:t>
            </a:r>
            <a:endParaRPr lang="ru-RU" sz="24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  <p:pic>
        <p:nvPicPr>
          <p:cNvPr id="7170" name="Рисунок 3" descr="Изображение 175.jpg"/>
          <p:cNvPicPr>
            <a:picLocks noChangeAspect="1"/>
          </p:cNvPicPr>
          <p:nvPr/>
        </p:nvPicPr>
        <p:blipFill>
          <a:blip r:embed="rId1"/>
          <a:srcRect l="12721" t="9375" r="8418" b="37500"/>
          <a:stretch>
            <a:fillRect/>
          </a:stretch>
        </p:blipFill>
        <p:spPr>
          <a:xfrm>
            <a:off x="2857500" y="1785938"/>
            <a:ext cx="3775075" cy="3500437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71" name="Рисунок 4" descr="Изображение 176.jpg"/>
          <p:cNvPicPr>
            <a:picLocks noChangeAspect="1"/>
          </p:cNvPicPr>
          <p:nvPr/>
        </p:nvPicPr>
        <p:blipFill>
          <a:blip r:embed="rId2"/>
          <a:srcRect l="10037" t="38542" r="8235" b="53123"/>
          <a:stretch>
            <a:fillRect/>
          </a:stretch>
        </p:blipFill>
        <p:spPr>
          <a:xfrm>
            <a:off x="1143000" y="5429250"/>
            <a:ext cx="7126288" cy="1000125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72" name="Picture 25" descr="CRCTR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4714875"/>
            <a:ext cx="1287463" cy="2028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Box 2"/>
          <p:cNvSpPr txBox="1"/>
          <p:nvPr/>
        </p:nvSpPr>
        <p:spPr>
          <a:xfrm>
            <a:off x="1428750" y="642938"/>
            <a:ext cx="7143750" cy="5908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>
                <a:latin typeface="Tahoma" panose="020B0604030504040204" pitchFamily="34" charset="0"/>
              </a:rPr>
              <a:t> </a:t>
            </a:r>
            <a:r>
              <a:rPr lang="ru-RU" sz="2400" i="1" dirty="0">
                <a:latin typeface="Tahoma" panose="020B0604030504040204" pitchFamily="34" charset="0"/>
              </a:rPr>
              <a:t>самопроверка по образцу;</a:t>
            </a:r>
            <a:endParaRPr lang="ru-RU" sz="2400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i="1" dirty="0">
                <a:latin typeface="Tahoma" panose="020B0604030504040204" pitchFamily="34" charset="0"/>
              </a:rPr>
              <a:t> взаимопроверка с помощью образца;</a:t>
            </a:r>
            <a:endParaRPr lang="ru-RU" sz="2400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i="1" dirty="0">
                <a:latin typeface="Tahoma" panose="020B0604030504040204" pitchFamily="34" charset="0"/>
              </a:rPr>
              <a:t> математические диктанты;</a:t>
            </a:r>
            <a:endParaRPr lang="ru-RU" sz="2400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i="1" dirty="0">
                <a:latin typeface="Tahoma" panose="020B0604030504040204" pitchFamily="34" charset="0"/>
              </a:rPr>
              <a:t> задания на составление задач для одноклассников;</a:t>
            </a:r>
            <a:endParaRPr lang="ru-RU" sz="2400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i="1" dirty="0">
                <a:latin typeface="Tahoma" panose="020B0604030504040204" pitchFamily="34" charset="0"/>
              </a:rPr>
              <a:t>задания на нахождение и исправление «допущенных» ошибок; </a:t>
            </a:r>
            <a:endParaRPr lang="ru-RU" sz="2400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i="1" dirty="0">
                <a:latin typeface="Tahoma" panose="020B0604030504040204" pitchFamily="34" charset="0"/>
              </a:rPr>
              <a:t> задания с недостающими данными;</a:t>
            </a:r>
            <a:endParaRPr lang="ru-RU" sz="2400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i="1" dirty="0">
                <a:latin typeface="Tahoma" panose="020B0604030504040204" pitchFamily="34" charset="0"/>
              </a:rPr>
              <a:t> самостоятельные работы;</a:t>
            </a:r>
            <a:endParaRPr lang="ru-RU" sz="2400" i="1" dirty="0">
              <a:latin typeface="Tahoma" panose="020B0604030504040204" pitchFamily="34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i="1" dirty="0">
                <a:latin typeface="Tahoma" panose="020B0604030504040204" pitchFamily="34" charset="0"/>
              </a:rPr>
              <a:t>разноуровневые задания.</a:t>
            </a:r>
            <a:endParaRPr lang="ru-RU" sz="2400" i="1" dirty="0">
              <a:latin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Tahoma" panose="020B0604030504040204" pitchFamily="34" charset="0"/>
            </a:endParaRPr>
          </a:p>
        </p:txBody>
      </p:sp>
      <p:sp>
        <p:nvSpPr>
          <p:cNvPr id="8194" name="Text Box 4"/>
          <p:cNvSpPr txBox="1"/>
          <p:nvPr/>
        </p:nvSpPr>
        <p:spPr>
          <a:xfrm>
            <a:off x="1214438" y="285750"/>
            <a:ext cx="7345362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ru-RU" sz="2800" b="1" i="1" dirty="0">
                <a:solidFill>
                  <a:schemeClr val="tx2"/>
                </a:solidFill>
                <a:latin typeface="Tahoma" panose="020B0604030504040204" pitchFamily="34" charset="0"/>
              </a:rPr>
              <a:t>Приемы формирования самоконтроля</a:t>
            </a:r>
            <a:endParaRPr lang="ru-RU" sz="2800" b="1" i="1" dirty="0">
              <a:solidFill>
                <a:srgbClr val="8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>
    <p:strips dir="r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Изображение 2" descr="79058f20ab396cc4d2947b228c09ba47db"/>
          <p:cNvPicPr>
            <a:picLocks noChangeAspect="1"/>
          </p:cNvPicPr>
          <p:nvPr/>
        </p:nvPicPr>
        <p:blipFill>
          <a:blip r:embed="rId1"/>
          <a:srcRect r="767" b="39998"/>
          <a:stretch>
            <a:fillRect/>
          </a:stretch>
        </p:blipFill>
        <p:spPr>
          <a:xfrm>
            <a:off x="1129665" y="709930"/>
            <a:ext cx="7021830" cy="59315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1475740" y="1610995"/>
            <a:ext cx="5403850" cy="13303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ПАРАЛЛЕЛОГРАММ</a:t>
            </a:r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Найди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исправь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Параллелограммом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четырехугольник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смежные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попарно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перпендикулярны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параллелограмме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соседние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соседние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углы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параллельны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Если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четырехугольнике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диагонали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перпендикулярны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точкой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пересечения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делятся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пополам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то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этот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четырех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угольник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параллелограмм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Биссектриса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угла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параллелограмма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отсекает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него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равносторонний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параллелограмме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сумма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углов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прилежащих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одной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стороне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равна</a:t>
            </a:r>
            <a:r>
              <a:rPr lang="en-US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 360.</a:t>
            </a:r>
            <a:endParaRPr lang="en-US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461770" y="989965"/>
            <a:ext cx="57492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Font typeface="Wingdings" panose="05000000000000000000" pitchFamily="2" charset="2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Задания на нахождение и исправление «допущенных» ошибок:</a:t>
            </a:r>
            <a:endParaRPr lang="ru-RU" altLang="en-US" sz="1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6638</Words>
  <Application>WPS Presentation</Application>
  <PresentationFormat>Экран (4:3)</PresentationFormat>
  <Paragraphs>329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SimSun</vt:lpstr>
      <vt:lpstr>Wingdings</vt:lpstr>
      <vt:lpstr>Tahoma</vt:lpstr>
      <vt:lpstr>Calibri</vt:lpstr>
      <vt:lpstr>Times New Roman</vt:lpstr>
      <vt:lpstr>MS Mincho</vt:lpstr>
      <vt:lpstr>Yu Gothic</vt:lpstr>
      <vt:lpstr>Microsoft YaHei</vt:lpstr>
      <vt:lpstr>Arial Unicode MS</vt:lpstr>
      <vt:lpstr>Times New Roman</vt:lpstr>
      <vt:lpstr>MS Mincho</vt:lpstr>
      <vt:lpstr>Liberation Mono</vt:lpstr>
      <vt:lpstr>Палитра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Федорова Наталья Геннадьевна</dc:creator>
  <cp:lastModifiedBy>0</cp:lastModifiedBy>
  <cp:revision>31</cp:revision>
  <dcterms:created xsi:type="dcterms:W3CDTF">2011-02-17T17:36:17Z</dcterms:created>
  <dcterms:modified xsi:type="dcterms:W3CDTF">2025-12-19T10:28:28Z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80BD6659848445DCAAFF1C509BC72B56_13</vt:lpwstr>
  </property>
  <property fmtid="{D5CDD505-2E9C-101B-9397-08002B2CF9AE}" pid="3" name="KSOProductBuildVer">
    <vt:lpwstr>1049-12.2.0.23196</vt:lpwstr>
  </property>
</Properties>
</file>