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</p:sldMasterIdLst>
  <p:sldIdLst>
    <p:sldId id="256" r:id="rId2"/>
    <p:sldId id="266" r:id="rId3"/>
    <p:sldId id="261" r:id="rId4"/>
    <p:sldId id="260" r:id="rId5"/>
    <p:sldId id="262" r:id="rId6"/>
    <p:sldId id="268" r:id="rId7"/>
    <p:sldId id="264" r:id="rId8"/>
    <p:sldId id="265" r:id="rId9"/>
    <p:sldId id="267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-83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9715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63647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98544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72873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9117807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980248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50303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6882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07791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11270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12/25/2025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00101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12/25/2025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73033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12/25/2025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05461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12/25/2025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4544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12/25/2025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38519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56461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00382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  <p:sldLayoutId id="2147483741" r:id="rId14"/>
    <p:sldLayoutId id="2147483742" r:id="rId15"/>
    <p:sldLayoutId id="2147483743" r:id="rId16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3988BC4-3558-FF67-45B7-E2BCBCB9A1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9099" y="418421"/>
            <a:ext cx="7444370" cy="577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2394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734291"/>
            <a:ext cx="8596668" cy="5307071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Форт « Император Александр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Величественное  сооружение в Финском заливе, построен для защиты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Санкт – Петербурга. Этот замок из камня был построен очень давно и хранит множество нераскрытых тайн.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421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07B57F1-F838-AE8A-AA68-44CE327BD0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7661" y="439775"/>
            <a:ext cx="7368268" cy="597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46039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D86E165-56DD-6945-C6CA-1DD51AC2C06E}"/>
              </a:ext>
            </a:extLst>
          </p:cNvPr>
          <p:cNvSpPr txBox="1"/>
          <p:nvPr/>
        </p:nvSpPr>
        <p:spPr>
          <a:xfrm>
            <a:off x="-112428" y="2182214"/>
            <a:ext cx="10648439" cy="2144177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ctr">
              <a:spcAft>
                <a:spcPts val="800"/>
              </a:spcAft>
              <a:buNone/>
            </a:pPr>
            <a:r>
              <a:rPr lang="ru-RU" sz="4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зовёт – в приключение, вперёд!</a:t>
            </a:r>
          </a:p>
          <a:p>
            <a:pPr algn="ctr">
              <a:spcAft>
                <a:spcPts val="800"/>
              </a:spcAft>
              <a:buNone/>
            </a:pPr>
            <a:r>
              <a:rPr lang="ru-RU" sz="4000" b="1" dirty="0">
                <a:solidFill>
                  <a:srgbClr val="0070C0"/>
                </a:solidFill>
                <a:effectLst/>
                <a:latin typeface="Calibri" panose="020F0502020204030204" pitchFamily="34" charset="0"/>
              </a:rPr>
              <a:t> </a:t>
            </a:r>
            <a:endParaRPr lang="ru-RU" sz="4000" b="1" dirty="0">
              <a:solidFill>
                <a:srgbClr val="0070C0"/>
              </a:solidFill>
              <a:effectLst/>
            </a:endParaRPr>
          </a:p>
          <a:p>
            <a:pPr algn="ctr">
              <a:spcAft>
                <a:spcPts val="800"/>
              </a:spcAft>
              <a:buNone/>
            </a:pPr>
            <a:r>
              <a:rPr lang="ru-RU" sz="4000" b="1" dirty="0">
                <a:solidFill>
                  <a:srgbClr val="0070C0"/>
                </a:solidFill>
                <a:effectLst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836984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2021B3E-2DCD-ACA8-D7E9-881006576FDA}"/>
                  </a:ext>
                </a:extLst>
              </p:cNvPr>
              <p:cNvSpPr txBox="1"/>
              <p:nvPr/>
            </p:nvSpPr>
            <p:spPr>
              <a:xfrm>
                <a:off x="872836" y="932460"/>
                <a:ext cx="9628909" cy="27440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Aft>
                    <a:spcPts val="800"/>
                  </a:spcAft>
                  <a:buNone/>
                </a:pPr>
                <a:r>
                  <a:rPr lang="en-US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66</a:t>
                </a:r>
                <a:r>
                  <a:rPr lang="ru-RU" sz="24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– 47 =   </a:t>
                </a:r>
                <a14:m>
                  <m:oMath xmlns:m="http://schemas.openxmlformats.org/officeDocument/2006/math">
                    <m:borderBox>
                      <m:borderBoxPr>
                        <m:ctrlPr>
                          <a:rPr lang="ru-RU" sz="240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borderBoxPr>
                      <m:e/>
                    </m:borderBox>
                  </m:oMath>
                </a14:m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     ( </a:t>
                </a:r>
                <a:r>
                  <a:rPr lang="ru-RU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                  13 + 36 =  </a:t>
                </a:r>
                <a14:m>
                  <m:oMath xmlns:m="http://schemas.openxmlformats.org/officeDocument/2006/math">
                    <m:borderBox>
                      <m:borderBoxPr>
                        <m:ctrlPr>
                          <a:rPr lang="ru-RU" sz="240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borderBoxPr>
                      <m:e/>
                    </m:borderBox>
                  </m:oMath>
                </a14:m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       (</a:t>
                </a:r>
                <a:r>
                  <a:rPr lang="ru-RU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Т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ru-RU" sz="24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  <a:buNone/>
                </a:pP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31 + 28 =    </a:t>
                </a:r>
                <a14:m>
                  <m:oMath xmlns:m="http://schemas.openxmlformats.org/officeDocument/2006/math">
                    <m:borderBox>
                      <m:borderBoxPr>
                        <m:ctrlPr>
                          <a:rPr lang="ru-RU" sz="240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borderBoxPr>
                      <m:e/>
                    </m:borderBox>
                  </m:oMath>
                </a14:m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    ( </a:t>
                </a:r>
                <a:r>
                  <a:rPr lang="ru-RU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Я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                   98 – 9 =   </a:t>
                </a:r>
                <a14:m>
                  <m:oMath xmlns:m="http://schemas.openxmlformats.org/officeDocument/2006/math">
                    <m:borderBox>
                      <m:borderBoxPr>
                        <m:ctrlPr>
                          <a:rPr lang="ru-RU" sz="240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borderBoxPr>
                      <m:e/>
                    </m:borderBox>
                  </m:oMath>
                </a14:m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        (</a:t>
                </a:r>
                <a:r>
                  <a:rPr lang="ru-RU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ru-RU" sz="24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  <a:buNone/>
                </a:pP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47 – 8 =     </a:t>
                </a:r>
                <a14:m>
                  <m:oMath xmlns:m="http://schemas.openxmlformats.org/officeDocument/2006/math">
                    <m:borderBox>
                      <m:borderBoxPr>
                        <m:ctrlPr>
                          <a:rPr lang="ru-RU" sz="240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borderBoxPr>
                      <m:e/>
                    </m:borderBox>
                  </m:oMath>
                </a14:m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     (</a:t>
                </a:r>
                <a:r>
                  <a:rPr lang="ru-RU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                    64 + 15 =  </a:t>
                </a:r>
                <a14:m>
                  <m:oMath xmlns:m="http://schemas.openxmlformats.org/officeDocument/2006/math">
                    <m:borderBox>
                      <m:borderBoxPr>
                        <m:ctrlPr>
                          <a:rPr lang="ru-RU" sz="240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borderBoxPr>
                      <m:e/>
                    </m:borderBox>
                  </m:oMath>
                </a14:m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       (</a:t>
                </a:r>
                <a:r>
                  <a:rPr lang="ru-RU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                   </a:t>
                </a:r>
                <a:endParaRPr lang="ru-RU" sz="24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  <a:buNone/>
                </a:pP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22 – 13 =    </a:t>
                </a:r>
                <a14:m>
                  <m:oMath xmlns:m="http://schemas.openxmlformats.org/officeDocument/2006/math">
                    <m:borderBox>
                      <m:borderBoxPr>
                        <m:ctrlPr>
                          <a:rPr lang="ru-RU" sz="240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borderBoxPr>
                      <m:e/>
                    </m:borderBox>
                  </m:oMath>
                </a14:m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    (</a:t>
                </a:r>
                <a:r>
                  <a:rPr lang="ru-RU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А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                   22 + 47 =     </a:t>
                </a:r>
                <a14:m>
                  <m:oMath xmlns:m="http://schemas.openxmlformats.org/officeDocument/2006/math">
                    <m:borderBox>
                      <m:borderBoxPr>
                        <m:ctrlPr>
                          <a:rPr lang="ru-RU" sz="240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borderBoxPr>
                      <m:e/>
                    </m:borderBox>
                  </m:oMath>
                </a14:m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     (</a:t>
                </a:r>
                <a:r>
                  <a:rPr lang="ru-RU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В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     </a:t>
                </a:r>
                <a:r>
                  <a:rPr lang="ru-RU" sz="18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  </a:t>
                </a:r>
                <a:endParaRPr lang="ru-RU" dirty="0">
                  <a:effectLst/>
                </a:endParaRPr>
              </a:p>
              <a:p>
                <a:pPr>
                  <a:buNone/>
                </a:pP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 – 35 =     </a:t>
                </a:r>
                <a14:m>
                  <m:oMath xmlns:m="http://schemas.openxmlformats.org/officeDocument/2006/math">
                    <m:borderBox>
                      <m:borderBoxPr>
                        <m:ctrlPr>
                          <a:rPr lang="ru-RU" sz="240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borderBoxPr>
                      <m:e/>
                    </m:borderBox>
                  </m:oMath>
                </a14:m>
                <a:r>
                  <a:rPr lang="ru-RU" sz="24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  ( </a:t>
                </a:r>
                <a:r>
                  <a:rPr lang="ru-RU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82021B3E-2DCD-ACA8-D7E9-881006576F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2836" y="932460"/>
                <a:ext cx="9628909" cy="2744021"/>
              </a:xfrm>
              <a:prstGeom prst="rect">
                <a:avLst/>
              </a:prstGeom>
              <a:blipFill>
                <a:blip r:embed="rId2" cstate="print"/>
                <a:stretch>
                  <a:fillRect l="-949" b="-35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621992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 descr="Крестовики — Википедия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0376" y="609600"/>
            <a:ext cx="6170583" cy="5788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87021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634BCAA-25B4-D0A9-594F-D9CE791598E1}"/>
              </a:ext>
            </a:extLst>
          </p:cNvPr>
          <p:cNvSpPr txBox="1"/>
          <p:nvPr/>
        </p:nvSpPr>
        <p:spPr>
          <a:xfrm>
            <a:off x="374073" y="775856"/>
            <a:ext cx="8659091" cy="41344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None/>
            </a:pPr>
            <a:r>
              <a:rPr lang="ru-RU" sz="44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  углу  участники насчитали  9 больших  пауков – крестовиков, а маленьких было в 3 раза больше. Сколько всего больших и маленьких пауков было в подвале?</a:t>
            </a:r>
          </a:p>
          <a:p>
            <a:pPr>
              <a:spcAft>
                <a:spcPts val="800"/>
              </a:spcAft>
              <a:buNone/>
            </a:pPr>
            <a:r>
              <a:rPr lang="ru-RU" sz="3600" dirty="0">
                <a:solidFill>
                  <a:srgbClr val="0070C0"/>
                </a:solidFill>
                <a:effectLst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1505358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E58F37C-7B5A-5871-20A3-C24357A04B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196" y="244929"/>
            <a:ext cx="8082643" cy="626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9259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 свою работу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Сегодня на уроке я мог(ла) бы сделать лучше ?</a:t>
            </a:r>
          </a:p>
          <a:p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Сегодня на уроке я научился(</a:t>
            </a:r>
            <a:r>
              <a:rPr lang="ru-RU" sz="4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лась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?</a:t>
            </a:r>
            <a:endParaRPr lang="ru-RU" sz="4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755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65</Words>
  <Application>Microsoft Office PowerPoint</Application>
  <PresentationFormat>Произвольный</PresentationFormat>
  <Paragraphs>12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Оцени свою работу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Раиса Григорьева</dc:creator>
  <cp:lastModifiedBy>Екатерина</cp:lastModifiedBy>
  <cp:revision>9</cp:revision>
  <dcterms:created xsi:type="dcterms:W3CDTF">2025-12-16T07:21:50Z</dcterms:created>
  <dcterms:modified xsi:type="dcterms:W3CDTF">2025-12-24T17:31:54Z</dcterms:modified>
</cp:coreProperties>
</file>