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7" r:id="rId2"/>
    <p:sldId id="256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4630400" cy="8229600"/>
  <p:notesSz cx="8229600" cy="146304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Geist" panose="020B0604020202020204" charset="-52"/>
      <p:regular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1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6333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796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04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7215" y="1386126"/>
            <a:ext cx="1186517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44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Методы и приёмы формирования </a:t>
            </a:r>
          </a:p>
          <a:p>
            <a:pPr algn="ctr">
              <a:lnSpc>
                <a:spcPts val="5550"/>
              </a:lnSpc>
            </a:pPr>
            <a:r>
              <a:rPr lang="ru-RU" sz="44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регулятивных УУД в начальной школе</a:t>
            </a:r>
          </a:p>
          <a:p>
            <a:pPr>
              <a:lnSpc>
                <a:spcPts val="5550"/>
              </a:lnSpc>
            </a:pPr>
            <a:endParaRPr lang="ru-RU" sz="4450" b="1" dirty="0" smtClean="0">
              <a:solidFill>
                <a:srgbClr val="006747"/>
              </a:solidFill>
              <a:latin typeface="Noto Serif SC Bold" pitchFamily="34" charset="0"/>
              <a:ea typeface="Noto Serif SC Bold" pitchFamily="34" charset="-122"/>
              <a:cs typeface="Noto Serif SC Bold" pitchFamily="34" charset="-120"/>
            </a:endParaRPr>
          </a:p>
          <a:p>
            <a:pPr algn="r">
              <a:lnSpc>
                <a:spcPts val="5550"/>
              </a:lnSpc>
            </a:pPr>
            <a:r>
              <a:rPr lang="ru-RU" sz="240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Черникова Ольга Петровна, </a:t>
            </a:r>
          </a:p>
          <a:p>
            <a:pPr algn="r">
              <a:lnSpc>
                <a:spcPts val="5550"/>
              </a:lnSpc>
            </a:pPr>
            <a:r>
              <a:rPr lang="ru-RU" sz="240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учитель начальных классов </a:t>
            </a:r>
          </a:p>
          <a:p>
            <a:pPr algn="r">
              <a:lnSpc>
                <a:spcPts val="5550"/>
              </a:lnSpc>
            </a:pPr>
            <a:r>
              <a:rPr lang="ru-RU" sz="240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МОУ «Турочакская СОШ </a:t>
            </a:r>
            <a:r>
              <a:rPr lang="ru-RU" sz="2400" b="1" dirty="0" err="1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им.Я.И.Баляева</a:t>
            </a:r>
            <a:r>
              <a:rPr lang="ru-RU" sz="240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»</a:t>
            </a:r>
          </a:p>
          <a:p>
            <a:pPr algn="r">
              <a:lnSpc>
                <a:spcPts val="5550"/>
              </a:lnSpc>
            </a:pPr>
            <a:endParaRPr lang="ru-RU" sz="2400" b="1" dirty="0">
              <a:solidFill>
                <a:srgbClr val="006747"/>
              </a:solidFill>
              <a:latin typeface="Noto Serif SC Bold" pitchFamily="34" charset="0"/>
              <a:ea typeface="Noto Serif SC Bold" pitchFamily="34" charset="-122"/>
              <a:cs typeface="Noto Serif SC Bold" pitchFamily="34" charset="-120"/>
            </a:endParaRPr>
          </a:p>
          <a:p>
            <a:pPr algn="r">
              <a:lnSpc>
                <a:spcPts val="5550"/>
              </a:lnSpc>
            </a:pPr>
            <a:endParaRPr lang="ru-RU" sz="2400" b="1" dirty="0" smtClean="0">
              <a:solidFill>
                <a:srgbClr val="006747"/>
              </a:solidFill>
              <a:latin typeface="Noto Serif SC Bold" pitchFamily="34" charset="0"/>
              <a:ea typeface="Noto Serif SC Bold" pitchFamily="34" charset="-122"/>
              <a:cs typeface="Noto Serif SC Bold" pitchFamily="34" charset="-120"/>
            </a:endParaRPr>
          </a:p>
          <a:p>
            <a:pPr algn="ctr">
              <a:lnSpc>
                <a:spcPts val="5550"/>
              </a:lnSpc>
            </a:pPr>
            <a:r>
              <a:rPr lang="ru-RU" sz="240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2025 год</a:t>
            </a:r>
            <a:endParaRPr lang="ru-RU" sz="2400" b="1" dirty="0">
              <a:solidFill>
                <a:srgbClr val="006747"/>
              </a:solidFill>
              <a:latin typeface="Noto Serif SC Bold" pitchFamily="34" charset="0"/>
              <a:ea typeface="Noto Serif SC Bold" pitchFamily="34" charset="-122"/>
              <a:cs typeface="Noto Serif SC Bold" pitchFamily="34" charset="-12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812" y="7378187"/>
            <a:ext cx="1919288" cy="8514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4464" y="372785"/>
            <a:ext cx="5097066" cy="423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Этап 3: Оценка и Рефлексия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74464" y="1067514"/>
            <a:ext cx="13681472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Это самый важный этап для формирования самоосознания, напрямую связанный с мотивацией на будущее.</a:t>
            </a:r>
            <a:endParaRPr lang="en-US" sz="2000" b="1" dirty="0"/>
          </a:p>
        </p:txBody>
      </p:sp>
      <p:sp>
        <p:nvSpPr>
          <p:cNvPr id="5" name="Text 2"/>
          <p:cNvSpPr/>
          <p:nvPr/>
        </p:nvSpPr>
        <p:spPr>
          <a:xfrm>
            <a:off x="331589" y="1849404"/>
            <a:ext cx="4341614" cy="254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Рефлексия деятельности </a:t>
            </a:r>
            <a:endParaRPr lang="ru-RU" sz="2000" b="1" dirty="0" smtClean="0">
              <a:solidFill>
                <a:srgbClr val="4B4A4A"/>
              </a:solidFill>
              <a:latin typeface="Noto Serif SC Bold" pitchFamily="34" charset="0"/>
              <a:ea typeface="Noto Serif SC Bold" pitchFamily="34" charset="-122"/>
              <a:cs typeface="Noto Serif SC Bold" pitchFamily="34" charset="-120"/>
            </a:endParaRPr>
          </a:p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 smtClean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и </a:t>
            </a:r>
            <a:r>
              <a:rPr lang="en-US" sz="20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содержания</a:t>
            </a:r>
            <a:endParaRPr lang="en-US" sz="20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93" y="4727853"/>
            <a:ext cx="4603433" cy="330969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123" y="2893340"/>
            <a:ext cx="4447461" cy="8677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17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Вопросы: «Какую цель мы ставили? Достигли ли мы ее?», «Что у нас получилось хорошо?», «Что вызвало затруднение?», «Какой этап был самым интересным?» Осознание успеха — лучший мотиватор.</a:t>
            </a:r>
            <a:endParaRPr lang="en-US" sz="2000" b="1" dirty="0"/>
          </a:p>
        </p:txBody>
      </p:sp>
      <p:sp>
        <p:nvSpPr>
          <p:cNvPr id="9" name="Text 4"/>
          <p:cNvSpPr/>
          <p:nvPr/>
        </p:nvSpPr>
        <p:spPr>
          <a:xfrm>
            <a:off x="5266074" y="1932144"/>
            <a:ext cx="4278035" cy="254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Рефлексия </a:t>
            </a:r>
            <a:r>
              <a:rPr lang="en-US" sz="2000" b="1" dirty="0" err="1"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эмоционального</a:t>
            </a:r>
            <a:r>
              <a:rPr lang="en-US" sz="2000" b="1" dirty="0"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</a:t>
            </a:r>
            <a:endParaRPr lang="ru-RU" sz="2000" b="1" dirty="0" smtClean="0">
              <a:latin typeface="Noto Serif SC Bold" pitchFamily="34" charset="0"/>
              <a:ea typeface="Noto Serif SC Bold" pitchFamily="34" charset="-122"/>
              <a:cs typeface="Noto Serif SC Bold" pitchFamily="34" charset="-120"/>
            </a:endParaRPr>
          </a:p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 err="1" smtClean="0"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состояния</a:t>
            </a:r>
            <a:endParaRPr lang="en-US" sz="2000" b="1" dirty="0"/>
          </a:p>
        </p:txBody>
      </p:sp>
      <p:sp>
        <p:nvSpPr>
          <p:cNvPr id="11" name="Text 5"/>
          <p:cNvSpPr/>
          <p:nvPr/>
        </p:nvSpPr>
        <p:spPr>
          <a:xfrm>
            <a:off x="5266074" y="2922759"/>
            <a:ext cx="4558607" cy="6507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Прием «Светофор» или «Смайлики»: </a:t>
            </a:r>
            <a:r>
              <a:rPr lang="en-US" sz="2000" b="1" dirty="0" err="1">
                <a:latin typeface="Geist" pitchFamily="34" charset="0"/>
                <a:ea typeface="Geist" pitchFamily="34" charset="-122"/>
                <a:cs typeface="Geist" pitchFamily="34" charset="-120"/>
              </a:rPr>
              <a:t>дети</a:t>
            </a: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 </a:t>
            </a:r>
            <a:r>
              <a:rPr lang="en-US" sz="2000" b="1" dirty="0" err="1" smtClean="0">
                <a:latin typeface="Geist" pitchFamily="34" charset="0"/>
                <a:ea typeface="Geist" pitchFamily="34" charset="-122"/>
                <a:cs typeface="Geist" pitchFamily="34" charset="-120"/>
              </a:rPr>
              <a:t>показывают</a:t>
            </a:r>
            <a:r>
              <a:rPr lang="ru-RU" sz="2000" b="1" dirty="0" smtClean="0">
                <a:latin typeface="Geist" pitchFamily="34" charset="0"/>
                <a:ea typeface="Geist" pitchFamily="34" charset="-122"/>
                <a:cs typeface="Geist" pitchFamily="34" charset="-120"/>
              </a:rPr>
              <a:t> к</a:t>
            </a:r>
            <a:r>
              <a:rPr lang="en-US" sz="2000" b="1" dirty="0" err="1" smtClean="0">
                <a:latin typeface="Geist" pitchFamily="34" charset="0"/>
                <a:ea typeface="Geist" pitchFamily="34" charset="-122"/>
                <a:cs typeface="Geist" pitchFamily="34" charset="-120"/>
              </a:rPr>
              <a:t>арточку</a:t>
            </a:r>
            <a:r>
              <a:rPr lang="en-US" sz="2000" b="1" dirty="0" smtClean="0">
                <a:latin typeface="Geist" pitchFamily="34" charset="0"/>
                <a:ea typeface="Geist" pitchFamily="34" charset="-122"/>
                <a:cs typeface="Geist" pitchFamily="34" charset="-120"/>
              </a:rPr>
              <a:t>/</a:t>
            </a:r>
            <a:r>
              <a:rPr lang="en-US" sz="2000" b="1" dirty="0" err="1" smtClean="0">
                <a:latin typeface="Geist" pitchFamily="34" charset="0"/>
                <a:ea typeface="Geist" pitchFamily="34" charset="-122"/>
                <a:cs typeface="Geist" pitchFamily="34" charset="-120"/>
              </a:rPr>
              <a:t>смайлик</a:t>
            </a: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, отражающий их понимание или настроение. Учит распознавать эмоции.</a:t>
            </a:r>
            <a:endParaRPr lang="en-US" sz="2000" b="1" dirty="0"/>
          </a:p>
        </p:txBody>
      </p:sp>
      <p:sp>
        <p:nvSpPr>
          <p:cNvPr id="13" name="Text 6"/>
          <p:cNvSpPr/>
          <p:nvPr/>
        </p:nvSpPr>
        <p:spPr>
          <a:xfrm>
            <a:off x="11165681" y="1951433"/>
            <a:ext cx="2077998" cy="254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b="1" dirty="0"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«Лестница успеха»</a:t>
            </a:r>
            <a:endParaRPr lang="en-US" sz="2000" b="1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8475" y="4727853"/>
            <a:ext cx="4853437" cy="3396972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0114451" y="2864524"/>
            <a:ext cx="4447461" cy="6507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«На какую ступеньку ты себя поставишь? 1-я — «Мне нужна помощь», 2-я — «Мне еще трудно», 3-я — «Я все понял», 4-я — «Я могу научить другого».</a:t>
            </a:r>
            <a:endParaRPr lang="en-US" sz="2000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875" y="4221253"/>
            <a:ext cx="2690812" cy="3903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2083" y="554593"/>
            <a:ext cx="7732633" cy="1260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b="1" dirty="0" err="1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Роль</a:t>
            </a:r>
            <a:r>
              <a:rPr lang="ru-RU" sz="39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учителя</a:t>
            </a:r>
            <a:r>
              <a:rPr lang="en-US" sz="39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: </a:t>
            </a:r>
            <a:r>
              <a:rPr lang="ru-RU" sz="39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о</a:t>
            </a:r>
            <a:r>
              <a:rPr lang="en-US" sz="3950" b="1" dirty="0" err="1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рганизатор</a:t>
            </a:r>
            <a:r>
              <a:rPr lang="en-US" sz="39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</a:t>
            </a:r>
            <a:r>
              <a:rPr lang="en-US" sz="39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и </a:t>
            </a:r>
            <a:r>
              <a:rPr lang="ru-RU" sz="39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н</a:t>
            </a:r>
            <a:r>
              <a:rPr lang="en-US" sz="3950" b="1" dirty="0" err="1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аставник</a:t>
            </a:r>
            <a:endParaRPr lang="en-US" sz="3950" dirty="0"/>
          </a:p>
        </p:txBody>
      </p:sp>
      <p:sp>
        <p:nvSpPr>
          <p:cNvPr id="4" name="Text 1"/>
          <p:cNvSpPr/>
          <p:nvPr/>
        </p:nvSpPr>
        <p:spPr>
          <a:xfrm>
            <a:off x="6192083" y="2117169"/>
            <a:ext cx="7732633" cy="644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Формирование регулятивных УУД — это не отдельное мероприятие, а ежедневная система.</a:t>
            </a:r>
            <a:endParaRPr lang="en-US" sz="2000" b="1" dirty="0"/>
          </a:p>
        </p:txBody>
      </p:sp>
      <p:sp>
        <p:nvSpPr>
          <p:cNvPr id="5" name="Shape 2"/>
          <p:cNvSpPr/>
          <p:nvPr/>
        </p:nvSpPr>
        <p:spPr>
          <a:xfrm>
            <a:off x="6192083" y="2988826"/>
            <a:ext cx="806410" cy="1483995"/>
          </a:xfrm>
          <a:prstGeom prst="roundRect">
            <a:avLst>
              <a:gd name="adj" fmla="val 360039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44020" y="3541752"/>
            <a:ext cx="302419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1</a:t>
            </a:r>
            <a:endParaRPr lang="en-US" sz="2350" dirty="0"/>
          </a:p>
        </p:txBody>
      </p:sp>
      <p:sp>
        <p:nvSpPr>
          <p:cNvPr id="7" name="Text 4"/>
          <p:cNvSpPr/>
          <p:nvPr/>
        </p:nvSpPr>
        <p:spPr>
          <a:xfrm>
            <a:off x="7200067" y="3190399"/>
            <a:ext cx="2520196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Мотивация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7200067" y="3626406"/>
            <a:ext cx="6724650" cy="644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Рождается, когда ребенок сам ставит цель и видит личный смысл в учебе.</a:t>
            </a:r>
            <a:endParaRPr lang="en-US" sz="2000" b="1" dirty="0"/>
          </a:p>
        </p:txBody>
      </p:sp>
      <p:sp>
        <p:nvSpPr>
          <p:cNvPr id="9" name="Shape 6"/>
          <p:cNvSpPr/>
          <p:nvPr/>
        </p:nvSpPr>
        <p:spPr>
          <a:xfrm>
            <a:off x="6192083" y="4674394"/>
            <a:ext cx="806410" cy="1806416"/>
          </a:xfrm>
          <a:prstGeom prst="roundRect">
            <a:avLst>
              <a:gd name="adj" fmla="val 360039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44020" y="5388531"/>
            <a:ext cx="302419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2</a:t>
            </a:r>
            <a:endParaRPr lang="en-US" sz="2350" dirty="0"/>
          </a:p>
        </p:txBody>
      </p:sp>
      <p:sp>
        <p:nvSpPr>
          <p:cNvPr id="11" name="Text 8"/>
          <p:cNvSpPr/>
          <p:nvPr/>
        </p:nvSpPr>
        <p:spPr>
          <a:xfrm>
            <a:off x="7200067" y="4875967"/>
            <a:ext cx="2520196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Рефлексия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7200067" y="5311973"/>
            <a:ext cx="6724650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«Момент истины», когда ребенок осознает свои достижения и трудности, формируя адекватную самооценку и желание двигаться дальше.</a:t>
            </a:r>
            <a:endParaRPr lang="en-US" sz="2000" b="1" dirty="0"/>
          </a:p>
        </p:txBody>
      </p:sp>
      <p:sp>
        <p:nvSpPr>
          <p:cNvPr id="13" name="Text 10"/>
          <p:cNvSpPr/>
          <p:nvPr/>
        </p:nvSpPr>
        <p:spPr>
          <a:xfrm>
            <a:off x="5153025" y="6707624"/>
            <a:ext cx="8771691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Наша роль — быть не транслятором знаний, а организатором, модератором и наставником, который создает условия, в которых ребенок учится управлять собственной учебной деятельностью.</a:t>
            </a:r>
            <a:endParaRPr lang="en-US" sz="2000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11112" y="7709118"/>
            <a:ext cx="1919288" cy="4210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03390" y="3129201"/>
            <a:ext cx="1186517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600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Спасибо за внимание!</a:t>
            </a:r>
            <a:endParaRPr lang="ru-RU" sz="6000" b="1" dirty="0" smtClean="0">
              <a:solidFill>
                <a:srgbClr val="006747"/>
              </a:solidFill>
              <a:latin typeface="Noto Serif SC Bold" pitchFamily="34" charset="0"/>
              <a:ea typeface="Noto Serif SC Bold" pitchFamily="34" charset="-122"/>
              <a:cs typeface="Noto Serif SC Bold" pitchFamily="34" charset="-120"/>
            </a:endParaRPr>
          </a:p>
          <a:p>
            <a:pPr>
              <a:lnSpc>
                <a:spcPts val="5550"/>
              </a:lnSpc>
            </a:pPr>
            <a:endParaRPr lang="ru-RU" sz="4450" b="1" dirty="0" smtClean="0">
              <a:solidFill>
                <a:srgbClr val="006747"/>
              </a:solidFill>
              <a:latin typeface="Noto Serif SC Bold" pitchFamily="34" charset="0"/>
              <a:ea typeface="Noto Serif SC Bold" pitchFamily="34" charset="-122"/>
              <a:cs typeface="Noto Serif SC Bold" pitchFamily="34" charset="-12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812" y="7378187"/>
            <a:ext cx="1919288" cy="85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0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6615" y="23800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ru-RU" b="1" dirty="0">
              <a:solidFill>
                <a:srgbClr val="006747"/>
              </a:solidFill>
              <a:latin typeface="Noto Serif SC Bold" pitchFamily="34" charset="0"/>
              <a:ea typeface="Noto Serif SC Bold" pitchFamily="34" charset="-122"/>
              <a:cs typeface="Noto Serif SC Bold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89" y="1233726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8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Уважаемые коллеги, представьте себе двух строителей: один сразу начинает класть кирпичи куда попало, а второй — сначала изучает план, готовит инструменты и сверяется с чертежом. Кто построит надежный дом?</a:t>
            </a:r>
            <a:endParaRPr lang="en-US" sz="2800" b="1" dirty="0"/>
          </a:p>
        </p:txBody>
      </p:sp>
      <p:sp>
        <p:nvSpPr>
          <p:cNvPr id="5" name="Text 2"/>
          <p:cNvSpPr/>
          <p:nvPr/>
        </p:nvSpPr>
        <p:spPr>
          <a:xfrm>
            <a:off x="793788" y="4201716"/>
            <a:ext cx="770251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8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Так и наш ученик: без умения ставить цель, планировать и проверять себя его знания рискуют превратиться в груду бесполезных «кирпичей»-фактов.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91283" y="764560"/>
            <a:ext cx="1186517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 err="1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Почему</a:t>
            </a:r>
            <a:r>
              <a:rPr lang="en-US" sz="44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</a:t>
            </a:r>
            <a:r>
              <a:rPr lang="ru-RU" sz="44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р</a:t>
            </a:r>
            <a:r>
              <a:rPr lang="en-US" sz="4450" b="1" dirty="0" err="1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егулятивные</a:t>
            </a:r>
            <a:r>
              <a:rPr lang="en-US" sz="44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</a:t>
            </a:r>
            <a:r>
              <a:rPr lang="en-US" sz="44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УУД </a:t>
            </a:r>
            <a:r>
              <a:rPr lang="ru-RU" sz="44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т</a:t>
            </a:r>
            <a:r>
              <a:rPr lang="en-US" sz="4450" b="1" dirty="0" err="1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ак</a:t>
            </a:r>
            <a:r>
              <a:rPr lang="en-US" sz="44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</a:t>
            </a:r>
            <a:r>
              <a:rPr lang="ru-RU" sz="445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в</a:t>
            </a:r>
            <a:r>
              <a:rPr lang="en-US" sz="4450" b="1" dirty="0" err="1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ажны</a:t>
            </a:r>
            <a:r>
              <a:rPr lang="en-US" sz="44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89" y="180838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4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Наша главная задача — научить ребенка не просто читать и писать, а учиться. И именно регулятивные универсальные учебные действия (УУД) являются тем фундаментом, на котором строится это умение.</a:t>
            </a:r>
            <a:endParaRPr lang="en-US" sz="2400" b="1" dirty="0"/>
          </a:p>
        </p:txBody>
      </p:sp>
      <p:sp>
        <p:nvSpPr>
          <p:cNvPr id="4" name="Shape 2"/>
          <p:cNvSpPr/>
          <p:nvPr/>
        </p:nvSpPr>
        <p:spPr>
          <a:xfrm>
            <a:off x="793790" y="3583305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530906" y="36611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Целеполагание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4151590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Умение ставить учебную задачу.</a:t>
            </a:r>
            <a:endParaRPr lang="en-US" sz="2000" b="1" dirty="0"/>
          </a:p>
        </p:txBody>
      </p:sp>
      <p:sp>
        <p:nvSpPr>
          <p:cNvPr id="8" name="Shape 5"/>
          <p:cNvSpPr/>
          <p:nvPr/>
        </p:nvSpPr>
        <p:spPr>
          <a:xfrm>
            <a:off x="5235893" y="3583305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5973008" y="36611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Планирование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973008" y="4151590"/>
            <a:ext cx="342149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Определение последовательности действий</a:t>
            </a:r>
            <a:r>
              <a:rPr lang="en-US" sz="17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9677995" y="3583305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10415111" y="36611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Прогнозирование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10415111" y="4151590"/>
            <a:ext cx="34214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Предвосхищение результата.</a:t>
            </a:r>
            <a:endParaRPr lang="en-US" sz="2000" b="1" dirty="0"/>
          </a:p>
        </p:txBody>
      </p:sp>
      <p:sp>
        <p:nvSpPr>
          <p:cNvPr id="16" name="Shape 11"/>
          <p:cNvSpPr/>
          <p:nvPr/>
        </p:nvSpPr>
        <p:spPr>
          <a:xfrm>
            <a:off x="793790" y="5495449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1530906" y="55733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Контроль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1530906" y="6063734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Сличение результата с эталоном.</a:t>
            </a:r>
            <a:endParaRPr lang="en-US" sz="2000" b="1" dirty="0"/>
          </a:p>
        </p:txBody>
      </p:sp>
      <p:sp>
        <p:nvSpPr>
          <p:cNvPr id="20" name="Shape 14"/>
          <p:cNvSpPr/>
          <p:nvPr/>
        </p:nvSpPr>
        <p:spPr>
          <a:xfrm>
            <a:off x="5235893" y="5495449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22" name="Text 15"/>
          <p:cNvSpPr/>
          <p:nvPr/>
        </p:nvSpPr>
        <p:spPr>
          <a:xfrm>
            <a:off x="5973008" y="55733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Коррекция</a:t>
            </a:r>
            <a:endParaRPr lang="en-US" sz="2200" dirty="0"/>
          </a:p>
        </p:txBody>
      </p:sp>
      <p:sp>
        <p:nvSpPr>
          <p:cNvPr id="23" name="Text 16"/>
          <p:cNvSpPr/>
          <p:nvPr/>
        </p:nvSpPr>
        <p:spPr>
          <a:xfrm>
            <a:off x="5973008" y="6063734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Внесение необходимых изменений.</a:t>
            </a:r>
            <a:endParaRPr lang="en-US" sz="2000" b="1" dirty="0"/>
          </a:p>
        </p:txBody>
      </p:sp>
      <p:sp>
        <p:nvSpPr>
          <p:cNvPr id="24" name="Shape 17"/>
          <p:cNvSpPr/>
          <p:nvPr/>
        </p:nvSpPr>
        <p:spPr>
          <a:xfrm>
            <a:off x="9677995" y="5495449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26" name="Text 18"/>
          <p:cNvSpPr/>
          <p:nvPr/>
        </p:nvSpPr>
        <p:spPr>
          <a:xfrm>
            <a:off x="10415111" y="55733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Оценка</a:t>
            </a:r>
            <a:endParaRPr lang="en-US" sz="2200" dirty="0"/>
          </a:p>
        </p:txBody>
      </p:sp>
      <p:sp>
        <p:nvSpPr>
          <p:cNvPr id="27" name="Text 19"/>
          <p:cNvSpPr/>
          <p:nvPr/>
        </p:nvSpPr>
        <p:spPr>
          <a:xfrm>
            <a:off x="10415111" y="6063734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Осознание качества и уровня усвоения материала.</a:t>
            </a:r>
            <a:endParaRPr lang="en-US" sz="2000" b="1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812" y="7378187"/>
            <a:ext cx="1919288" cy="85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0095" y="597218"/>
            <a:ext cx="9825871" cy="678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300"/>
              </a:lnSpc>
              <a:buNone/>
            </a:pPr>
            <a:endParaRPr lang="en-US" sz="4250" dirty="0"/>
          </a:p>
        </p:txBody>
      </p:sp>
      <p:sp>
        <p:nvSpPr>
          <p:cNvPr id="3" name="Text 1"/>
          <p:cNvSpPr/>
          <p:nvPr/>
        </p:nvSpPr>
        <p:spPr>
          <a:xfrm>
            <a:off x="845820" y="591385"/>
            <a:ext cx="13110210" cy="694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8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Мы рассмотрим ключевые методы и приемы формирования регулятивных УУД через основные этапы учебной деятельности</a:t>
            </a:r>
            <a:r>
              <a:rPr lang="en-US" sz="16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.</a:t>
            </a:r>
            <a:endParaRPr lang="en-US" sz="1600" b="1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95" y="2649379"/>
            <a:ext cx="4370070" cy="8686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77265" y="3735229"/>
            <a:ext cx="3257550" cy="407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Старт</a:t>
            </a:r>
            <a:endParaRPr lang="en-US" sz="2550" dirty="0"/>
          </a:p>
        </p:txBody>
      </p:sp>
      <p:sp>
        <p:nvSpPr>
          <p:cNvPr id="6" name="Text 3"/>
          <p:cNvSpPr/>
          <p:nvPr/>
        </p:nvSpPr>
        <p:spPr>
          <a:xfrm>
            <a:off x="977265" y="4272677"/>
            <a:ext cx="3935730" cy="347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Мотивация и целеполагание</a:t>
            </a:r>
            <a:endParaRPr lang="en-US" sz="2000" b="1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265" y="4864418"/>
            <a:ext cx="3935730" cy="2692837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0165" y="2649379"/>
            <a:ext cx="4370070" cy="86868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347335" y="3735229"/>
            <a:ext cx="3257550" cy="407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Процесс</a:t>
            </a:r>
            <a:endParaRPr lang="en-US" sz="2550" dirty="0"/>
          </a:p>
        </p:txBody>
      </p:sp>
      <p:sp>
        <p:nvSpPr>
          <p:cNvPr id="10" name="Text 5"/>
          <p:cNvSpPr/>
          <p:nvPr/>
        </p:nvSpPr>
        <p:spPr>
          <a:xfrm>
            <a:off x="5347335" y="4272677"/>
            <a:ext cx="3935730" cy="347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Планирование и контроль</a:t>
            </a:r>
            <a:endParaRPr lang="en-US" sz="2000" b="1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7335" y="4864418"/>
            <a:ext cx="3935730" cy="2692837"/>
          </a:xfrm>
          <a:prstGeom prst="rect">
            <a:avLst/>
          </a:prstGeom>
        </p:spPr>
      </p:pic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0235" y="2649379"/>
            <a:ext cx="4370070" cy="86868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9717405" y="3735229"/>
            <a:ext cx="3257550" cy="407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Финиш</a:t>
            </a:r>
            <a:endParaRPr lang="en-US" sz="2550" dirty="0"/>
          </a:p>
        </p:txBody>
      </p:sp>
      <p:sp>
        <p:nvSpPr>
          <p:cNvPr id="14" name="Text 7"/>
          <p:cNvSpPr/>
          <p:nvPr/>
        </p:nvSpPr>
        <p:spPr>
          <a:xfrm>
            <a:off x="9717405" y="4272677"/>
            <a:ext cx="3935730" cy="347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Оценка и рефлексия</a:t>
            </a:r>
            <a:endParaRPr lang="en-US" sz="2000" b="1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7405" y="4864418"/>
            <a:ext cx="3935730" cy="269283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596812" y="7557255"/>
            <a:ext cx="1919288" cy="6723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9842" y="502682"/>
            <a:ext cx="9818846" cy="571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Этап 1: Целеполагание и Планирование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639842" y="1147048"/>
            <a:ext cx="6257806" cy="285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ЗАЧЕМ нам это учить? И КАК мы это будем делать?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39842" y="1889522"/>
            <a:ext cx="4687372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Прием «Проблемная ситуация»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39842" y="2414945"/>
            <a:ext cx="6452354" cy="584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Создаем ситуацию, где старых знаний не хватает, чтобы мотивировать через удивление.</a:t>
            </a:r>
            <a:endParaRPr lang="en-US" sz="2000" b="1" dirty="0"/>
          </a:p>
        </p:txBody>
      </p:sp>
      <p:sp>
        <p:nvSpPr>
          <p:cNvPr id="6" name="Text 4"/>
          <p:cNvSpPr/>
          <p:nvPr/>
        </p:nvSpPr>
        <p:spPr>
          <a:xfrm>
            <a:off x="914043" y="3182541"/>
            <a:ext cx="6178153" cy="584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«Ребята, мы знаем, что в слове "дом" пишется "о". А какую букву надо писать в слове "д...ма"? Почему возникла трудность?»</a:t>
            </a:r>
            <a:endParaRPr lang="en-US" sz="2000" b="1" dirty="0"/>
          </a:p>
        </p:txBody>
      </p:sp>
      <p:sp>
        <p:nvSpPr>
          <p:cNvPr id="7" name="Shape 5"/>
          <p:cNvSpPr/>
          <p:nvPr/>
        </p:nvSpPr>
        <p:spPr>
          <a:xfrm>
            <a:off x="639841" y="3205401"/>
            <a:ext cx="45719" cy="776764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8" name="Text 6"/>
          <p:cNvSpPr/>
          <p:nvPr/>
        </p:nvSpPr>
        <p:spPr>
          <a:xfrm>
            <a:off x="639842" y="4449841"/>
            <a:ext cx="6452354" cy="584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3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Так мы выходим на тему «Безударные гласные в корне» и формируем цель: научиться их проверят</a:t>
            </a:r>
            <a:r>
              <a:rPr lang="en-US" sz="20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ь.</a:t>
            </a:r>
            <a:endParaRPr lang="en-US" sz="20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0" y="1329333"/>
            <a:ext cx="6825853" cy="68258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9487" y="518160"/>
            <a:ext cx="12040076" cy="5888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Целеполагание и Планирование: Продолжение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87" y="1601629"/>
            <a:ext cx="6425922" cy="642592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181850" y="1601629"/>
            <a:ext cx="6667500" cy="6857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Прием «Знаю </a:t>
            </a:r>
            <a:r>
              <a:rPr lang="ru-RU" sz="280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-</a:t>
            </a:r>
            <a:r>
              <a:rPr lang="en-US" sz="280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</a:t>
            </a:r>
            <a:r>
              <a:rPr lang="en-US" sz="28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Хочу узнать </a:t>
            </a:r>
            <a:r>
              <a:rPr lang="ru-RU" sz="280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-</a:t>
            </a:r>
            <a:r>
              <a:rPr lang="en-US" sz="280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</a:t>
            </a:r>
            <a:r>
              <a:rPr lang="en-US" sz="28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Узнал» </a:t>
            </a:r>
            <a:endParaRPr lang="ru-RU" sz="2800" b="1" dirty="0" smtClean="0">
              <a:solidFill>
                <a:srgbClr val="006747"/>
              </a:solidFill>
              <a:latin typeface="Noto Serif SC Bold" pitchFamily="34" charset="0"/>
              <a:ea typeface="Noto Serif SC Bold" pitchFamily="34" charset="-122"/>
              <a:cs typeface="Noto Serif SC Bold" pitchFamily="34" charset="-120"/>
            </a:endParaRPr>
          </a:p>
          <a:p>
            <a:pPr marL="0" indent="0" algn="ctr">
              <a:lnSpc>
                <a:spcPts val="2750"/>
              </a:lnSpc>
              <a:buNone/>
            </a:pPr>
            <a:r>
              <a:rPr lang="en-US" sz="2800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(</a:t>
            </a:r>
            <a:r>
              <a:rPr lang="en-US" sz="28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З-Х-У)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7552611" y="2472928"/>
            <a:ext cx="6425922" cy="904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35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Работа с таблицей, где дети заполняют графы «Знаю» и «Хочу узнать». Это учит их видеть границу между известным и неизвестным.</a:t>
            </a:r>
            <a:endParaRPr lang="en-US" sz="2000" b="1" dirty="0"/>
          </a:p>
        </p:txBody>
      </p:sp>
      <p:sp>
        <p:nvSpPr>
          <p:cNvPr id="6" name="Text 3"/>
          <p:cNvSpPr/>
          <p:nvPr/>
        </p:nvSpPr>
        <p:spPr>
          <a:xfrm>
            <a:off x="7835265" y="3589258"/>
            <a:ext cx="6143268" cy="904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35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Пример: Тема «Глобус». В «Хочу узнать» могут быть вопросы: "Почему океаны синие, а суша разноцветная?", "Что такое экватор?".</a:t>
            </a:r>
            <a:endParaRPr lang="en-US" sz="2000" b="1" dirty="0"/>
          </a:p>
        </p:txBody>
      </p:sp>
      <p:sp>
        <p:nvSpPr>
          <p:cNvPr id="7" name="Shape 4"/>
          <p:cNvSpPr/>
          <p:nvPr/>
        </p:nvSpPr>
        <p:spPr>
          <a:xfrm>
            <a:off x="7552611" y="3589258"/>
            <a:ext cx="22860" cy="904399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8" name="Text 5"/>
          <p:cNvSpPr/>
          <p:nvPr/>
        </p:nvSpPr>
        <p:spPr>
          <a:xfrm>
            <a:off x="7552611" y="4705588"/>
            <a:ext cx="6425922" cy="6029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Ученик сам формирует свой «заказ на знания», что повышает его вовлеченность.</a:t>
            </a:r>
            <a:endParaRPr lang="en-US" sz="2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812" y="7378187"/>
            <a:ext cx="1919288" cy="8514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548" y="3463409"/>
            <a:ext cx="1752600" cy="8514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456" y="3463411"/>
            <a:ext cx="1786653" cy="85141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154" y="3463411"/>
            <a:ext cx="1840587" cy="85141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631547" y="3672125"/>
            <a:ext cx="793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Знаю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61942" y="3685044"/>
            <a:ext cx="1626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Хочу узнать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334557" y="3685044"/>
            <a:ext cx="846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Узнал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326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0081" y="510778"/>
            <a:ext cx="7843838" cy="1161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36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Составление «Карты Урока» или «Плана Путешествия»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50081" y="1950482"/>
            <a:ext cx="784383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После определения темы вместе с детьми планируем шаги: «Что нам нужно сделать, чтобы достичь цели?»</a:t>
            </a:r>
            <a:endParaRPr lang="en-US" sz="2000" b="1" dirty="0"/>
          </a:p>
        </p:txBody>
      </p:sp>
      <p:sp>
        <p:nvSpPr>
          <p:cNvPr id="5" name="Shape 2"/>
          <p:cNvSpPr/>
          <p:nvPr/>
        </p:nvSpPr>
        <p:spPr>
          <a:xfrm>
            <a:off x="789384" y="2753797"/>
            <a:ext cx="22860" cy="4164806"/>
          </a:xfrm>
          <a:prstGeom prst="roundRect">
            <a:avLst>
              <a:gd name="adj" fmla="val 731372"/>
            </a:avLst>
          </a:prstGeom>
          <a:solidFill>
            <a:srgbClr val="B7D5CA"/>
          </a:solidFill>
          <a:ln/>
        </p:spPr>
      </p:sp>
      <p:sp>
        <p:nvSpPr>
          <p:cNvPr id="6" name="Shape 3"/>
          <p:cNvSpPr/>
          <p:nvPr/>
        </p:nvSpPr>
        <p:spPr>
          <a:xfrm>
            <a:off x="766524" y="2951321"/>
            <a:ext cx="371475" cy="22860"/>
          </a:xfrm>
          <a:prstGeom prst="roundRect">
            <a:avLst>
              <a:gd name="adj" fmla="val 731372"/>
            </a:avLst>
          </a:prstGeom>
          <a:solidFill>
            <a:srgbClr val="B7D5CA"/>
          </a:solidFill>
          <a:ln/>
        </p:spPr>
      </p:sp>
      <p:sp>
        <p:nvSpPr>
          <p:cNvPr id="7" name="Shape 4"/>
          <p:cNvSpPr/>
          <p:nvPr/>
        </p:nvSpPr>
        <p:spPr>
          <a:xfrm>
            <a:off x="719733" y="2893100"/>
            <a:ext cx="139303" cy="139303"/>
          </a:xfrm>
          <a:prstGeom prst="roundRect">
            <a:avLst>
              <a:gd name="adj" fmla="val 328205"/>
            </a:avLst>
          </a:prstGeom>
          <a:solidFill>
            <a:srgbClr val="006747"/>
          </a:solidFill>
          <a:ln/>
        </p:spPr>
      </p:sp>
      <p:sp>
        <p:nvSpPr>
          <p:cNvPr id="8" name="Text 5"/>
          <p:cNvSpPr/>
          <p:nvPr/>
        </p:nvSpPr>
        <p:spPr>
          <a:xfrm>
            <a:off x="1532453" y="2817614"/>
            <a:ext cx="2322076" cy="290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Вспомнить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532453" y="3219212"/>
            <a:ext cx="6961465" cy="29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Что такое корень слова.</a:t>
            </a:r>
            <a:endParaRPr lang="en-US" sz="2000" b="1" dirty="0"/>
          </a:p>
        </p:txBody>
      </p:sp>
      <p:sp>
        <p:nvSpPr>
          <p:cNvPr id="10" name="Shape 7"/>
          <p:cNvSpPr/>
          <p:nvPr/>
        </p:nvSpPr>
        <p:spPr>
          <a:xfrm>
            <a:off x="766524" y="4085392"/>
            <a:ext cx="371475" cy="22860"/>
          </a:xfrm>
          <a:prstGeom prst="roundRect">
            <a:avLst>
              <a:gd name="adj" fmla="val 731372"/>
            </a:avLst>
          </a:prstGeom>
          <a:solidFill>
            <a:srgbClr val="B7D5CA"/>
          </a:solidFill>
          <a:ln/>
        </p:spPr>
      </p:sp>
      <p:sp>
        <p:nvSpPr>
          <p:cNvPr id="11" name="Shape 8"/>
          <p:cNvSpPr/>
          <p:nvPr/>
        </p:nvSpPr>
        <p:spPr>
          <a:xfrm>
            <a:off x="719733" y="4027170"/>
            <a:ext cx="139303" cy="139303"/>
          </a:xfrm>
          <a:prstGeom prst="roundRect">
            <a:avLst>
              <a:gd name="adj" fmla="val 328205"/>
            </a:avLst>
          </a:prstGeom>
          <a:solidFill>
            <a:srgbClr val="006747"/>
          </a:solidFill>
          <a:ln/>
        </p:spPr>
      </p:sp>
      <p:sp>
        <p:nvSpPr>
          <p:cNvPr id="12" name="Text 9"/>
          <p:cNvSpPr/>
          <p:nvPr/>
        </p:nvSpPr>
        <p:spPr>
          <a:xfrm>
            <a:off x="1532453" y="3951684"/>
            <a:ext cx="2322076" cy="290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Понаблюдать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532453" y="4353282"/>
            <a:ext cx="6961465" cy="29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За словами с проблемным местом.</a:t>
            </a:r>
            <a:endParaRPr lang="en-US" sz="2000" b="1" dirty="0"/>
          </a:p>
        </p:txBody>
      </p:sp>
      <p:sp>
        <p:nvSpPr>
          <p:cNvPr id="14" name="Shape 11"/>
          <p:cNvSpPr/>
          <p:nvPr/>
        </p:nvSpPr>
        <p:spPr>
          <a:xfrm>
            <a:off x="766524" y="5219462"/>
            <a:ext cx="371475" cy="22860"/>
          </a:xfrm>
          <a:prstGeom prst="roundRect">
            <a:avLst>
              <a:gd name="adj" fmla="val 731372"/>
            </a:avLst>
          </a:prstGeom>
          <a:solidFill>
            <a:srgbClr val="B7D5CA"/>
          </a:solidFill>
          <a:ln/>
        </p:spPr>
      </p:sp>
      <p:sp>
        <p:nvSpPr>
          <p:cNvPr id="15" name="Shape 12"/>
          <p:cNvSpPr/>
          <p:nvPr/>
        </p:nvSpPr>
        <p:spPr>
          <a:xfrm>
            <a:off x="719733" y="5161240"/>
            <a:ext cx="139303" cy="139303"/>
          </a:xfrm>
          <a:prstGeom prst="roundRect">
            <a:avLst>
              <a:gd name="adj" fmla="val 328205"/>
            </a:avLst>
          </a:prstGeom>
          <a:solidFill>
            <a:srgbClr val="006747"/>
          </a:solidFill>
          <a:ln/>
        </p:spPr>
      </p:sp>
      <p:sp>
        <p:nvSpPr>
          <p:cNvPr id="16" name="Text 13"/>
          <p:cNvSpPr/>
          <p:nvPr/>
        </p:nvSpPr>
        <p:spPr>
          <a:xfrm>
            <a:off x="1532453" y="5085755"/>
            <a:ext cx="2322076" cy="290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Вывести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1532453" y="5487353"/>
            <a:ext cx="6961465" cy="29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Правило проверки.</a:t>
            </a:r>
            <a:endParaRPr lang="en-US" sz="2000" b="1" dirty="0"/>
          </a:p>
        </p:txBody>
      </p:sp>
      <p:sp>
        <p:nvSpPr>
          <p:cNvPr id="18" name="Shape 15"/>
          <p:cNvSpPr/>
          <p:nvPr/>
        </p:nvSpPr>
        <p:spPr>
          <a:xfrm>
            <a:off x="766524" y="6353532"/>
            <a:ext cx="371475" cy="22860"/>
          </a:xfrm>
          <a:prstGeom prst="roundRect">
            <a:avLst>
              <a:gd name="adj" fmla="val 731372"/>
            </a:avLst>
          </a:prstGeom>
          <a:solidFill>
            <a:srgbClr val="B7D5CA"/>
          </a:solidFill>
          <a:ln/>
        </p:spPr>
      </p:sp>
      <p:sp>
        <p:nvSpPr>
          <p:cNvPr id="19" name="Shape 16"/>
          <p:cNvSpPr/>
          <p:nvPr/>
        </p:nvSpPr>
        <p:spPr>
          <a:xfrm>
            <a:off x="719733" y="6295311"/>
            <a:ext cx="139303" cy="139303"/>
          </a:xfrm>
          <a:prstGeom prst="roundRect">
            <a:avLst>
              <a:gd name="adj" fmla="val 328205"/>
            </a:avLst>
          </a:prstGeom>
          <a:solidFill>
            <a:srgbClr val="006747"/>
          </a:solidFill>
          <a:ln/>
        </p:spPr>
      </p:sp>
      <p:sp>
        <p:nvSpPr>
          <p:cNvPr id="20" name="Text 17"/>
          <p:cNvSpPr/>
          <p:nvPr/>
        </p:nvSpPr>
        <p:spPr>
          <a:xfrm>
            <a:off x="1532453" y="6219825"/>
            <a:ext cx="2322076" cy="290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Потренироваться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532453" y="6621423"/>
            <a:ext cx="6961465" cy="29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Применять правило на практике.</a:t>
            </a:r>
            <a:endParaRPr lang="en-US" sz="2000" b="1" dirty="0"/>
          </a:p>
        </p:txBody>
      </p:sp>
      <p:sp>
        <p:nvSpPr>
          <p:cNvPr id="22" name="Text 19"/>
          <p:cNvSpPr/>
          <p:nvPr/>
        </p:nvSpPr>
        <p:spPr>
          <a:xfrm>
            <a:off x="650081" y="7127557"/>
            <a:ext cx="784383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У детей есть четкий маршрут, они понимают, куда и зачем движутся, что снижает тревожность и повышает </a:t>
            </a:r>
            <a:r>
              <a:rPr lang="en-US" sz="2000" b="1" dirty="0" smtClean="0">
                <a:latin typeface="Geist" pitchFamily="34" charset="0"/>
                <a:ea typeface="Geist" pitchFamily="34" charset="-122"/>
                <a:cs typeface="Geist" pitchFamily="34" charset="-120"/>
              </a:rPr>
              <a:t> </a:t>
            </a:r>
            <a:r>
              <a:rPr lang="ru-RU" sz="2000" b="1" dirty="0" smtClean="0">
                <a:latin typeface="Geist" pitchFamily="34" charset="0"/>
                <a:ea typeface="Geist" pitchFamily="34" charset="-122"/>
                <a:cs typeface="Geist" pitchFamily="34" charset="-120"/>
              </a:rPr>
              <a:t>интерес</a:t>
            </a:r>
            <a:r>
              <a:rPr lang="en-US" sz="2000" b="1" dirty="0" smtClean="0">
                <a:latin typeface="Geist" pitchFamily="34" charset="0"/>
                <a:ea typeface="Geist" pitchFamily="34" charset="-122"/>
                <a:cs typeface="Geist" pitchFamily="34" charset="-120"/>
              </a:rPr>
              <a:t>.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9842" y="502682"/>
            <a:ext cx="7477363" cy="571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Этап 2: Контроль и Коррекция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639842" y="1147048"/>
            <a:ext cx="3859768" cy="285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ВСЕ ЛИ Я ДЕЛАЮ ПРАВИЛЬНО?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639842" y="1889522"/>
            <a:ext cx="5523309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Работа с эталоном для самопроверки</a:t>
            </a:r>
            <a:endParaRPr lang="en-US" sz="2150" dirty="0"/>
          </a:p>
        </p:txBody>
      </p:sp>
      <p:sp>
        <p:nvSpPr>
          <p:cNvPr id="5" name="Text 3"/>
          <p:cNvSpPr/>
          <p:nvPr/>
        </p:nvSpPr>
        <p:spPr>
          <a:xfrm>
            <a:off x="639842" y="2414945"/>
            <a:ext cx="6452354" cy="584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После выполнения задания (решение примеров, списывание текста) даем детям готовый правильный ответ.</a:t>
            </a:r>
            <a:endParaRPr lang="en-US" sz="2000" b="1" dirty="0"/>
          </a:p>
        </p:txBody>
      </p:sp>
      <p:sp>
        <p:nvSpPr>
          <p:cNvPr id="6" name="Text 4"/>
          <p:cNvSpPr/>
          <p:nvPr/>
        </p:nvSpPr>
        <p:spPr>
          <a:xfrm>
            <a:off x="776942" y="3411021"/>
            <a:ext cx="6178153" cy="877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«Решили примеры? Теперь возьмите "ключ" (эталон) и проверьте себя. Не просто поставьте галочку, а найдите ошибку и исправьте ее».</a:t>
            </a:r>
            <a:endParaRPr lang="en-US" sz="2000" b="1" dirty="0"/>
          </a:p>
        </p:txBody>
      </p:sp>
      <p:sp>
        <p:nvSpPr>
          <p:cNvPr id="7" name="Shape 5"/>
          <p:cNvSpPr/>
          <p:nvPr/>
        </p:nvSpPr>
        <p:spPr>
          <a:xfrm>
            <a:off x="639842" y="3411020"/>
            <a:ext cx="22860" cy="877253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8" name="Text 6"/>
          <p:cNvSpPr/>
          <p:nvPr/>
        </p:nvSpPr>
        <p:spPr>
          <a:xfrm>
            <a:off x="639841" y="4774049"/>
            <a:ext cx="6452354" cy="584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Ученик становится субъектом своей деятельности, а не просто исполнителем, и успех становится его личной заслугой.</a:t>
            </a:r>
            <a:endParaRPr lang="en-US" sz="2000" b="1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7321" y="1147048"/>
            <a:ext cx="6952238" cy="69522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8775" y="533281"/>
            <a:ext cx="8459272" cy="6060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Контроль и Коррекция: Приемы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305573" y="1557158"/>
            <a:ext cx="6539508" cy="6561415"/>
          </a:xfrm>
          <a:prstGeom prst="roundRect">
            <a:avLst>
              <a:gd name="adj" fmla="val 1772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215" y="1557159"/>
            <a:ext cx="91440" cy="6561415"/>
          </a:xfrm>
          <a:prstGeom prst="roundRect">
            <a:avLst>
              <a:gd name="adj" fmla="val 190894"/>
            </a:avLst>
          </a:prstGeom>
          <a:solidFill>
            <a:srgbClr val="006747"/>
          </a:solidFill>
          <a:ln/>
        </p:spPr>
      </p:sp>
      <p:sp>
        <p:nvSpPr>
          <p:cNvPr id="5" name="Text 3"/>
          <p:cNvSpPr/>
          <p:nvPr/>
        </p:nvSpPr>
        <p:spPr>
          <a:xfrm>
            <a:off x="964049" y="1743789"/>
            <a:ext cx="3637955" cy="363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«</a:t>
            </a:r>
            <a:r>
              <a:rPr lang="en-US" sz="2250" b="1" dirty="0" err="1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Волшебные</a:t>
            </a:r>
            <a:r>
              <a:rPr lang="en-US" sz="22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</a:t>
            </a:r>
            <a:r>
              <a:rPr lang="en-US" sz="2250" b="1" dirty="0" err="1" smtClean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лине</a:t>
            </a:r>
            <a:r>
              <a:rPr lang="ru-RU" sz="2250" b="1" dirty="0" err="1" smtClean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еч</a:t>
            </a:r>
            <a:r>
              <a:rPr lang="en-US" sz="2250" b="1" dirty="0" err="1" smtClean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ки</a:t>
            </a:r>
            <a:r>
              <a:rPr lang="en-US" sz="22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»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509349" y="2223611"/>
            <a:ext cx="6492240" cy="9308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Ребенок сам оценивает свою работу по специальным шкалам (например, аккуратность, правильность). Это учит объективному анализу.</a:t>
            </a:r>
            <a:endParaRPr lang="en-US" sz="2000" b="1" dirty="0"/>
          </a:p>
        </p:txBody>
      </p:sp>
      <p:sp>
        <p:nvSpPr>
          <p:cNvPr id="8" name="Shape 5"/>
          <p:cNvSpPr/>
          <p:nvPr/>
        </p:nvSpPr>
        <p:spPr>
          <a:xfrm>
            <a:off x="7480697" y="1527096"/>
            <a:ext cx="7096602" cy="6591478"/>
          </a:xfrm>
          <a:prstGeom prst="roundRect">
            <a:avLst>
              <a:gd name="adj" fmla="val 1772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89257" y="1562755"/>
            <a:ext cx="91440" cy="6555818"/>
          </a:xfrm>
          <a:prstGeom prst="roundRect">
            <a:avLst>
              <a:gd name="adj" fmla="val 190894"/>
            </a:avLst>
          </a:prstGeom>
          <a:solidFill>
            <a:srgbClr val="006747"/>
          </a:solidFill>
          <a:ln/>
        </p:spPr>
      </p:sp>
      <p:sp>
        <p:nvSpPr>
          <p:cNvPr id="10" name="Text 7"/>
          <p:cNvSpPr/>
          <p:nvPr/>
        </p:nvSpPr>
        <p:spPr>
          <a:xfrm>
            <a:off x="7697391" y="1743789"/>
            <a:ext cx="5736908" cy="363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Карточки-помощницы и алгоритмы</a:t>
            </a:r>
            <a:endParaRPr lang="en-US" sz="2250" dirty="0"/>
          </a:p>
        </p:txBody>
      </p:sp>
      <p:sp>
        <p:nvSpPr>
          <p:cNvPr id="11" name="Text 8"/>
          <p:cNvSpPr/>
          <p:nvPr/>
        </p:nvSpPr>
        <p:spPr>
          <a:xfrm>
            <a:off x="7697391" y="2223610"/>
            <a:ext cx="6335732" cy="9308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Памятка, как выполнить действие (алгоритм решения задачи, порядок разбора слова). Дает опору и повышает уверенность.</a:t>
            </a:r>
            <a:endParaRPr lang="en-US" sz="20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75" y="3446013"/>
            <a:ext cx="5748337" cy="43809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4873" y="3288068"/>
            <a:ext cx="5836682" cy="4292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806</Words>
  <Application>Microsoft Office PowerPoint</Application>
  <PresentationFormat>Произвольный</PresentationFormat>
  <Paragraphs>101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Noto Serif SC Bold</vt:lpstr>
      <vt:lpstr>Calibri</vt:lpstr>
      <vt:lpstr>Geist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СемьЯ</cp:lastModifiedBy>
  <cp:revision>11</cp:revision>
  <dcterms:created xsi:type="dcterms:W3CDTF">2025-12-22T09:37:06Z</dcterms:created>
  <dcterms:modified xsi:type="dcterms:W3CDTF">2025-12-22T11:08:34Z</dcterms:modified>
</cp:coreProperties>
</file>