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4" r:id="rId8"/>
    <p:sldId id="261" r:id="rId9"/>
    <p:sldId id="262" r:id="rId10"/>
    <p:sldId id="265" r:id="rId11"/>
    <p:sldId id="266" r:id="rId12"/>
    <p:sldId id="267" r:id="rId13"/>
    <p:sldId id="268" r:id="rId14"/>
    <p:sldId id="269" r:id="rId15"/>
    <p:sldId id="271" r:id="rId16"/>
    <p:sldId id="273" r:id="rId17"/>
    <p:sldId id="274" r:id="rId18"/>
    <p:sldId id="276" r:id="rId19"/>
    <p:sldId id="279" r:id="rId20"/>
    <p:sldId id="280" r:id="rId21"/>
    <p:sldId id="277" r:id="rId22"/>
    <p:sldId id="278" r:id="rId23"/>
    <p:sldId id="270" r:id="rId24"/>
    <p:sldId id="272" r:id="rId25"/>
    <p:sldId id="281" r:id="rId26"/>
    <p:sldId id="284" r:id="rId27"/>
    <p:sldId id="283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12/22/2025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12/22/2025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12/22/2025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12/22/2025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12/22/2025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12/22/2025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12/22/2025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12/22/2025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12/22/2025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12/22/2025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/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12/22/2025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0093BD-CF1E-4FB8-9ED5-BE9ABB0E42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943061"/>
            <a:ext cx="12006470" cy="1480116"/>
          </a:xfrm>
        </p:spPr>
        <p:txBody>
          <a:bodyPr>
            <a:normAutofit/>
          </a:bodyPr>
          <a:lstStyle/>
          <a:p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Методическое сопровождение </a:t>
            </a:r>
            <a:b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</a:br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проектной деятельности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CC63EC0-2964-4F8E-AD6C-6316BAB947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051" y="874644"/>
            <a:ext cx="9037983" cy="1590261"/>
          </a:xfrm>
        </p:spPr>
        <p:txBody>
          <a:bodyPr>
            <a:noAutofit/>
          </a:bodyPr>
          <a:lstStyle/>
          <a:p>
            <a:r>
              <a:rPr lang="ru-RU" sz="4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  <a:latin typeface="Bahnschrift Condensed" panose="020B0502040204020203" pitchFamily="34" charset="0"/>
              </a:rPr>
              <a:t>Слепышева Екатерина Борисовна </a:t>
            </a:r>
          </a:p>
          <a:p>
            <a:r>
              <a:rPr lang="ru-RU" sz="4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  <a:latin typeface="Bahnschrift Condensed" panose="020B0502040204020203" pitchFamily="34" charset="0"/>
              </a:rPr>
              <a:t>МОУ «Турочакская СОШ </a:t>
            </a:r>
            <a:r>
              <a:rPr lang="ru-RU" sz="44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  <a:latin typeface="Bahnschrift Condensed" panose="020B0502040204020203" pitchFamily="34" charset="0"/>
              </a:rPr>
              <a:t>им.Я.И</a:t>
            </a:r>
            <a:r>
              <a:rPr lang="ru-RU" sz="4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  <a:latin typeface="Bahnschrift Condensed" panose="020B0502040204020203" pitchFamily="34" charset="0"/>
              </a:rPr>
              <a:t>. </a:t>
            </a:r>
            <a:r>
              <a:rPr lang="ru-RU" sz="44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  <a:latin typeface="Bahnschrift Condensed" panose="020B0502040204020203" pitchFamily="34" charset="0"/>
              </a:rPr>
              <a:t>Баляева</a:t>
            </a:r>
            <a:r>
              <a:rPr lang="ru-RU" sz="4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  <a:latin typeface="Bahnschrift Condensed" panose="020B0502040204020203" pitchFamily="34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813645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D095F2E-6309-4F6B-BA3C-1E398276A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070" y="331303"/>
            <a:ext cx="11370365" cy="6334539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latin typeface="Bahnschrift Condensed" panose="020B0502040204020203" pitchFamily="34" charset="0"/>
              </a:rPr>
              <a:t>1 этап включает в себя:</a:t>
            </a:r>
          </a:p>
          <a:p>
            <a:r>
              <a:rPr lang="ru-RU" sz="3000" dirty="0">
                <a:latin typeface="Bahnschrift Condensed" panose="020B0502040204020203" pitchFamily="34" charset="0"/>
              </a:rPr>
              <a:t>1. Краткая формулировка задачи. Поиск и анализ проблемы или темы предложенного проекта (объекта проектной деятельности).</a:t>
            </a:r>
          </a:p>
          <a:p>
            <a:r>
              <a:rPr lang="ru-RU" sz="3000" dirty="0">
                <a:latin typeface="Bahnschrift Condensed" panose="020B0502040204020203" pitchFamily="34" charset="0"/>
              </a:rPr>
              <a:t>2. Сбор, изучение, исследование и обработка необходимой информации, в том числе с помощью информационных банков, каталогов и других источников, а также проработка оптимальной идеи.</a:t>
            </a:r>
          </a:p>
          <a:p>
            <a:r>
              <a:rPr lang="ru-RU" sz="3000" dirty="0">
                <a:latin typeface="Bahnschrift Condensed" panose="020B0502040204020203" pitchFamily="34" charset="0"/>
              </a:rPr>
              <a:t>3. Планирование проектной деятельности: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3000" dirty="0">
                <a:latin typeface="Bahnschrift Condensed" panose="020B0502040204020203" pitchFamily="34" charset="0"/>
              </a:rPr>
              <a:t>Определение критериев, которым должно соответствовать проектируемое изделие.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3000" dirty="0">
                <a:latin typeface="Bahnschrift Condensed" panose="020B0502040204020203" pitchFamily="34" charset="0"/>
              </a:rPr>
              <a:t>Исследование вариантов конструкции объекта труда (модели, изделия) на основе требований дизайна, экономической оценки.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3000" dirty="0">
                <a:latin typeface="Bahnschrift Condensed" panose="020B0502040204020203" pitchFamily="34" charset="0"/>
              </a:rPr>
              <a:t>Выбор и проработка наиболее оптимального варианта конструкции и технологии изготовления модели, изделия.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0399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88CAE9-554D-4B4E-A81F-CED27A65C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365" y="212036"/>
            <a:ext cx="10946295" cy="1524000"/>
          </a:xfrm>
        </p:spPr>
        <p:txBody>
          <a:bodyPr>
            <a:normAutofit/>
          </a:bodyPr>
          <a:lstStyle/>
          <a:p>
            <a:pPr algn="ctr"/>
            <a:r>
              <a:rPr lang="ru-RU" sz="4800" dirty="0">
                <a:latin typeface="Bahnschrift Condensed" panose="020B0502040204020203" pitchFamily="34" charset="0"/>
              </a:rPr>
              <a:t>специальный прием </a:t>
            </a:r>
            <a:br>
              <a:rPr lang="ru-RU" sz="4800" dirty="0">
                <a:latin typeface="Bahnschrift Condensed" panose="020B0502040204020203" pitchFamily="34" charset="0"/>
              </a:rPr>
            </a:br>
            <a:r>
              <a:rPr lang="ru-RU" sz="4800" dirty="0">
                <a:latin typeface="Bahnschrift Condensed" panose="020B0502040204020203" pitchFamily="34" charset="0"/>
              </a:rPr>
              <a:t>“звездочка обдумывания”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F2CAFA-60E7-440E-BBD6-40CF98B980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704" y="1736037"/>
            <a:ext cx="11317356" cy="4909928"/>
          </a:xfrm>
        </p:spPr>
        <p:txBody>
          <a:bodyPr>
            <a:noAutofit/>
          </a:bodyPr>
          <a:lstStyle/>
          <a:p>
            <a:r>
              <a:rPr lang="ru-RU" sz="3200" b="1" u="sng" dirty="0">
                <a:latin typeface="Bahnschrift Condensed" panose="020B0502040204020203" pitchFamily="34" charset="0"/>
              </a:rPr>
              <a:t>Название идеи записываем в центре листа   </a:t>
            </a:r>
          </a:p>
          <a:p>
            <a:r>
              <a:rPr lang="ru-RU" sz="2800" dirty="0">
                <a:latin typeface="Bahnschrift Condensed" panose="020B0502040204020203" pitchFamily="34" charset="0"/>
              </a:rPr>
              <a:t>А около расходящихся лучей указывается:</a:t>
            </a:r>
          </a:p>
          <a:p>
            <a:r>
              <a:rPr lang="ru-RU" sz="2800" dirty="0">
                <a:latin typeface="Bahnschrift Condensed" panose="020B0502040204020203" pitchFamily="34" charset="0"/>
              </a:rPr>
              <a:t>1.        Какие материалы понадобятся при выполнении работы.</a:t>
            </a:r>
          </a:p>
          <a:p>
            <a:r>
              <a:rPr lang="ru-RU" sz="2800" dirty="0">
                <a:latin typeface="Bahnschrift Condensed" panose="020B0502040204020203" pitchFamily="34" charset="0"/>
              </a:rPr>
              <a:t>2.        Какие необходимы инструменты и оборудование.</a:t>
            </a:r>
          </a:p>
          <a:p>
            <a:r>
              <a:rPr lang="ru-RU" sz="2800" dirty="0">
                <a:latin typeface="Bahnschrift Condensed" panose="020B0502040204020203" pitchFamily="34" charset="0"/>
              </a:rPr>
              <a:t>3.        Каковы форма и цвет изделия.</a:t>
            </a:r>
          </a:p>
          <a:p>
            <a:r>
              <a:rPr lang="ru-RU" sz="2800" dirty="0">
                <a:latin typeface="Bahnschrift Condensed" panose="020B0502040204020203" pitchFamily="34" charset="0"/>
              </a:rPr>
              <a:t>4.        В каком стиле оно будет изготовлено.</a:t>
            </a:r>
          </a:p>
          <a:p>
            <a:r>
              <a:rPr lang="ru-RU" sz="2800" dirty="0">
                <a:latin typeface="Bahnschrift Condensed" panose="020B0502040204020203" pitchFamily="34" charset="0"/>
              </a:rPr>
              <a:t>5.        Будет ли оформление изделия сочетаться с другими в интерьере.</a:t>
            </a:r>
          </a:p>
          <a:p>
            <a:r>
              <a:rPr lang="ru-RU" sz="2800" dirty="0">
                <a:latin typeface="Bahnschrift Condensed" panose="020B0502040204020203" pitchFamily="34" charset="0"/>
              </a:rPr>
              <a:t>6.        Основные этапы его изготовления.</a:t>
            </a:r>
          </a:p>
          <a:p>
            <a:r>
              <a:rPr lang="ru-RU" sz="2800" dirty="0">
                <a:latin typeface="Bahnschrift Condensed" panose="020B0502040204020203" pitchFamily="34" charset="0"/>
              </a:rPr>
              <a:t>7.        Основные затраты на изготовление изделия.</a:t>
            </a:r>
          </a:p>
        </p:txBody>
      </p:sp>
      <p:sp>
        <p:nvSpPr>
          <p:cNvPr id="4" name="Блок-схема: узел 3">
            <a:extLst>
              <a:ext uri="{FF2B5EF4-FFF2-40B4-BE49-F238E27FC236}">
                <a16:creationId xmlns:a16="http://schemas.microsoft.com/office/drawing/2014/main" id="{5A39CCEE-0BF5-42B8-8A66-169F2FEA8978}"/>
              </a:ext>
            </a:extLst>
          </p:cNvPr>
          <p:cNvSpPr/>
          <p:nvPr/>
        </p:nvSpPr>
        <p:spPr>
          <a:xfrm flipV="1">
            <a:off x="8827521" y="1649235"/>
            <a:ext cx="756701" cy="69640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789B906B-1EDE-4242-BB33-ECC7D38573BB}"/>
              </a:ext>
            </a:extLst>
          </p:cNvPr>
          <p:cNvCxnSpPr>
            <a:cxnSpLocks/>
          </p:cNvCxnSpPr>
          <p:nvPr/>
        </p:nvCxnSpPr>
        <p:spPr>
          <a:xfrm flipH="1" flipV="1">
            <a:off x="9554816" y="2186609"/>
            <a:ext cx="756701" cy="3975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D6C8482A-33F7-46BF-BF4D-0AFE31DAF8E9}"/>
              </a:ext>
            </a:extLst>
          </p:cNvPr>
          <p:cNvCxnSpPr>
            <a:cxnSpLocks/>
          </p:cNvCxnSpPr>
          <p:nvPr/>
        </p:nvCxnSpPr>
        <p:spPr>
          <a:xfrm>
            <a:off x="9493192" y="1987828"/>
            <a:ext cx="1151899" cy="795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B9909165-B4EA-416B-B545-F010CA98F4E4}"/>
              </a:ext>
            </a:extLst>
          </p:cNvPr>
          <p:cNvCxnSpPr>
            <a:cxnSpLocks/>
            <a:endCxn id="4" idx="5"/>
          </p:cNvCxnSpPr>
          <p:nvPr/>
        </p:nvCxnSpPr>
        <p:spPr>
          <a:xfrm flipH="1">
            <a:off x="9473406" y="1310094"/>
            <a:ext cx="929296" cy="4411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C57AB990-CD98-4F69-8CBE-9F648F9AA911}"/>
              </a:ext>
            </a:extLst>
          </p:cNvPr>
          <p:cNvCxnSpPr>
            <a:cxnSpLocks/>
          </p:cNvCxnSpPr>
          <p:nvPr/>
        </p:nvCxnSpPr>
        <p:spPr>
          <a:xfrm flipH="1" flipV="1">
            <a:off x="8032269" y="1790868"/>
            <a:ext cx="834886" cy="891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44DE7076-60B8-4F77-A4A7-EC80178F8C86}"/>
              </a:ext>
            </a:extLst>
          </p:cNvPr>
          <p:cNvCxnSpPr>
            <a:cxnSpLocks/>
          </p:cNvCxnSpPr>
          <p:nvPr/>
        </p:nvCxnSpPr>
        <p:spPr>
          <a:xfrm flipH="1">
            <a:off x="8150088" y="2160105"/>
            <a:ext cx="762377" cy="6228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6CEEF8D9-4F33-4C98-AFF3-F54D47DC4FC6}"/>
              </a:ext>
            </a:extLst>
          </p:cNvPr>
          <p:cNvCxnSpPr>
            <a:cxnSpLocks/>
          </p:cNvCxnSpPr>
          <p:nvPr/>
        </p:nvCxnSpPr>
        <p:spPr>
          <a:xfrm>
            <a:off x="9244054" y="2385392"/>
            <a:ext cx="0" cy="8613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0993DEC4-943F-4FAA-8721-0C1DCDF2FC45}"/>
              </a:ext>
            </a:extLst>
          </p:cNvPr>
          <p:cNvCxnSpPr>
            <a:cxnSpLocks/>
            <a:stCxn id="4" idx="7"/>
          </p:cNvCxnSpPr>
          <p:nvPr/>
        </p:nvCxnSpPr>
        <p:spPr>
          <a:xfrm>
            <a:off x="9473406" y="2243651"/>
            <a:ext cx="293692" cy="9633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ED0EF840-BEFE-474E-AFB4-FC50F8015061}"/>
              </a:ext>
            </a:extLst>
          </p:cNvPr>
          <p:cNvCxnSpPr>
            <a:cxnSpLocks/>
          </p:cNvCxnSpPr>
          <p:nvPr/>
        </p:nvCxnSpPr>
        <p:spPr>
          <a:xfrm flipH="1">
            <a:off x="8705353" y="2385392"/>
            <a:ext cx="323604" cy="6626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395B6FB6-C718-4318-A29C-3766F0A141D0}"/>
              </a:ext>
            </a:extLst>
          </p:cNvPr>
          <p:cNvCxnSpPr>
            <a:cxnSpLocks/>
            <a:stCxn id="4" idx="4"/>
          </p:cNvCxnSpPr>
          <p:nvPr/>
        </p:nvCxnSpPr>
        <p:spPr>
          <a:xfrm flipV="1">
            <a:off x="9205872" y="914403"/>
            <a:ext cx="316725" cy="7348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03027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404D95-4F2C-47ED-8E28-9C4EEECCE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7" y="304800"/>
            <a:ext cx="11357113" cy="119269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Bahnschrift Condensed" panose="020B0502040204020203" pitchFamily="34" charset="0"/>
              </a:rPr>
              <a:t>2 этап </a:t>
            </a:r>
            <a:br>
              <a:rPr lang="ru-RU" dirty="0">
                <a:latin typeface="Bahnschrift Condensed" panose="020B0502040204020203" pitchFamily="34" charset="0"/>
              </a:rPr>
            </a:br>
            <a:r>
              <a:rPr lang="ru-RU" dirty="0">
                <a:latin typeface="Bahnschrift Condensed" panose="020B0502040204020203" pitchFamily="34" charset="0"/>
              </a:rPr>
              <a:t>конструкционно-технологический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5AF9B5-85D7-4777-A526-1D1B87A229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539" y="1749286"/>
            <a:ext cx="11794435" cy="456007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4000" dirty="0">
                <a:latin typeface="Bahnschrift Condensed" panose="020B0502040204020203" pitchFamily="34" charset="0"/>
              </a:rPr>
              <a:t>Этот этап в “Технологии” является </a:t>
            </a:r>
          </a:p>
          <a:p>
            <a:pPr algn="ctr">
              <a:buFont typeface="Wingdings" panose="05000000000000000000" pitchFamily="2" charset="2"/>
              <a:buChar char="v"/>
            </a:pPr>
            <a:r>
              <a:rPr lang="ru-RU" sz="4000" dirty="0">
                <a:latin typeface="Bahnschrift Condensed" panose="020B0502040204020203" pitchFamily="34" charset="0"/>
              </a:rPr>
              <a:t>центральным, </a:t>
            </a:r>
          </a:p>
          <a:p>
            <a:pPr algn="ctr">
              <a:buFont typeface="Wingdings" panose="05000000000000000000" pitchFamily="2" charset="2"/>
              <a:buChar char="v"/>
            </a:pPr>
            <a:r>
              <a:rPr lang="ru-RU" sz="4000" dirty="0">
                <a:latin typeface="Bahnschrift Condensed" panose="020B0502040204020203" pitchFamily="34" charset="0"/>
              </a:rPr>
              <a:t>основополагающим, </a:t>
            </a:r>
          </a:p>
          <a:p>
            <a:pPr algn="ctr">
              <a:buFont typeface="Wingdings" panose="05000000000000000000" pitchFamily="2" charset="2"/>
              <a:buChar char="v"/>
            </a:pPr>
            <a:r>
              <a:rPr lang="ru-RU" sz="4000" dirty="0">
                <a:latin typeface="Bahnschrift Condensed" panose="020B0502040204020203" pitchFamily="34" charset="0"/>
              </a:rPr>
              <a:t>системообразующим, </a:t>
            </a:r>
          </a:p>
          <a:p>
            <a:pPr algn="ctr">
              <a:buFont typeface="Wingdings" panose="05000000000000000000" pitchFamily="2" charset="2"/>
              <a:buChar char="v"/>
            </a:pPr>
            <a:r>
              <a:rPr lang="ru-RU" sz="4000" dirty="0">
                <a:latin typeface="Bahnschrift Condensed" panose="020B0502040204020203" pitchFamily="34" charset="0"/>
              </a:rPr>
              <a:t>связанным с репродуктивной деятельностью, результатом которой является объект проектной деятельности (продукта труда).</a:t>
            </a:r>
          </a:p>
        </p:txBody>
      </p:sp>
    </p:spTree>
    <p:extLst>
      <p:ext uri="{BB962C8B-B14F-4D97-AF65-F5344CB8AC3E}">
        <p14:creationId xmlns:p14="http://schemas.microsoft.com/office/powerpoint/2010/main" val="42547142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C4C6BE-C8B8-478E-BC2D-740C847BC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834" y="271670"/>
            <a:ext cx="11343861" cy="1212573"/>
          </a:xfrm>
        </p:spPr>
        <p:txBody>
          <a:bodyPr>
            <a:normAutofit/>
          </a:bodyPr>
          <a:lstStyle/>
          <a:p>
            <a:pPr algn="ctr"/>
            <a:r>
              <a:rPr lang="ru-RU" sz="4400" dirty="0">
                <a:latin typeface="Bahnschrift Condensed" panose="020B0502040204020203" pitchFamily="34" charset="0"/>
              </a:rPr>
              <a:t>Во 2 этап входят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2AD333-F513-4F1E-A302-6553E2E6D8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304" y="1484243"/>
            <a:ext cx="11529391" cy="5115339"/>
          </a:xfrm>
        </p:spPr>
        <p:txBody>
          <a:bodyPr/>
          <a:lstStyle/>
          <a:p>
            <a:r>
              <a:rPr lang="ru-RU" sz="3000" dirty="0">
                <a:latin typeface="Bahnschrift Condensed" panose="020B0502040204020203" pitchFamily="34" charset="0"/>
              </a:rPr>
              <a:t>1.        Составление конструкторской и технологической документации.</a:t>
            </a:r>
          </a:p>
          <a:p>
            <a:r>
              <a:rPr lang="ru-RU" sz="3000" dirty="0">
                <a:latin typeface="Bahnschrift Condensed" panose="020B0502040204020203" pitchFamily="34" charset="0"/>
              </a:rPr>
              <a:t>2.        Выполнение запланированных тренировочных упражнений и технологических операций, необходимых для качественного изготовления изделий.</a:t>
            </a:r>
          </a:p>
          <a:p>
            <a:r>
              <a:rPr lang="ru-RU" sz="3000" dirty="0">
                <a:latin typeface="Bahnschrift Condensed" panose="020B0502040204020203" pitchFamily="34" charset="0"/>
              </a:rPr>
              <a:t>3.        Практическая реализация проекта, подбор необходимых материалов, инструментов, приспособлений и оборудования в соответствии с возможностями и имеющимися ресурсами.</a:t>
            </a:r>
          </a:p>
          <a:p>
            <a:r>
              <a:rPr lang="ru-RU" sz="3000" dirty="0">
                <a:latin typeface="Bahnschrift Condensed" panose="020B0502040204020203" pitchFamily="34" charset="0"/>
              </a:rPr>
              <a:t>4.        Внесение, при необходимости, изменений в конструкцию и технологию.</a:t>
            </a:r>
          </a:p>
          <a:p>
            <a:r>
              <a:rPr lang="ru-RU" sz="3000" dirty="0">
                <a:latin typeface="Bahnschrift Condensed" panose="020B0502040204020203" pitchFamily="34" charset="0"/>
              </a:rPr>
              <a:t>5.        Соблюдение технологической дисциплины, культуры труда.</a:t>
            </a:r>
          </a:p>
          <a:p>
            <a:r>
              <a:rPr lang="ru-RU" sz="3000" dirty="0">
                <a:latin typeface="Bahnschrift Condensed" panose="020B0502040204020203" pitchFamily="34" charset="0"/>
              </a:rPr>
              <a:t>6.        Текущий контроль качества выполнения, изделия, операций.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62918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665133-E721-4BBD-80B5-A3F62E0F9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313" y="231915"/>
            <a:ext cx="11317357" cy="78850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>
                <a:latin typeface="Bahnschrift Condensed" panose="020B0502040204020203" pitchFamily="34" charset="0"/>
              </a:rPr>
              <a:t>3 этап</a:t>
            </a:r>
            <a:br>
              <a:rPr lang="ru-RU" sz="4800" dirty="0">
                <a:latin typeface="Bahnschrift Condensed" panose="020B0502040204020203" pitchFamily="34" charset="0"/>
              </a:rPr>
            </a:br>
            <a:r>
              <a:rPr lang="ru-RU" sz="4800" dirty="0">
                <a:latin typeface="Bahnschrift Condensed" panose="020B0502040204020203" pitchFamily="34" charset="0"/>
              </a:rPr>
              <a:t>заключительный – презентационный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985D78D-11E1-4495-845F-8C58497982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278" y="1378226"/>
            <a:ext cx="11847444" cy="5049078"/>
          </a:xfrm>
        </p:spPr>
        <p:txBody>
          <a:bodyPr>
            <a:noAutofit/>
          </a:bodyPr>
          <a:lstStyle/>
          <a:p>
            <a:pPr algn="ctr"/>
            <a:r>
              <a:rPr lang="ru-RU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В него входят:</a:t>
            </a:r>
          </a:p>
          <a:p>
            <a:r>
              <a:rPr lang="ru-RU" sz="3600" dirty="0">
                <a:latin typeface="Bahnschrift Condensed" panose="020B0502040204020203" pitchFamily="34" charset="0"/>
              </a:rPr>
              <a:t>1.        Оценка качества реализации проекта (изготовленного объекта труда), включая его влияние на окружающую среду.</a:t>
            </a:r>
          </a:p>
          <a:p>
            <a:r>
              <a:rPr lang="ru-RU" sz="3600" dirty="0">
                <a:latin typeface="Bahnschrift Condensed" panose="020B0502040204020203" pitchFamily="34" charset="0"/>
              </a:rPr>
              <a:t>2.        Анализ результатов выполнения темы проекта (объекта проектной деятельности), испытание его на практике, защита (презентация).</a:t>
            </a:r>
          </a:p>
          <a:p>
            <a:r>
              <a:rPr lang="ru-RU" sz="3600" dirty="0">
                <a:latin typeface="Bahnschrift Condensed" panose="020B0502040204020203" pitchFamily="34" charset="0"/>
              </a:rPr>
              <a:t>3.        Изучение возможностей использования результатов проектной деятельности, реального спроса на рынке товаров, участие в конкурсах и выставок проектов.</a:t>
            </a:r>
          </a:p>
        </p:txBody>
      </p:sp>
    </p:spTree>
    <p:extLst>
      <p:ext uri="{BB962C8B-B14F-4D97-AF65-F5344CB8AC3E}">
        <p14:creationId xmlns:p14="http://schemas.microsoft.com/office/powerpoint/2010/main" val="9872682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B94D6A-A751-411F-B724-FB6E2325C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087" y="377687"/>
            <a:ext cx="11105322" cy="1707145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Bahnschrift Condensed" panose="020B0502040204020203" pitchFamily="34" charset="0"/>
              </a:rPr>
              <a:t>Основное направление этого этапа – </a:t>
            </a:r>
            <a:br>
              <a:rPr lang="ru-RU" dirty="0">
                <a:latin typeface="Bahnschrift Condensed" panose="020B0502040204020203" pitchFamily="34" charset="0"/>
              </a:rPr>
            </a:br>
            <a:r>
              <a:rPr lang="ru-RU" dirty="0">
                <a:latin typeface="Bahnschrift Condensed" panose="020B0502040204020203" pitchFamily="34" charset="0"/>
              </a:rPr>
              <a:t>защита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DDF515-4EEA-4CBB-AE9B-EFA8952D4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304" y="2279373"/>
            <a:ext cx="11595653" cy="4200939"/>
          </a:xfrm>
        </p:spPr>
        <p:txBody>
          <a:bodyPr/>
          <a:lstStyle/>
          <a:p>
            <a:pPr algn="ctr"/>
            <a:r>
              <a:rPr lang="ru-RU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В зависимости от темы проекта, класса, уровня подготовки учащихся могут использоваться те или иные способы защиты: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200" dirty="0">
                <a:latin typeface="Bahnschrift Condensed" panose="020B0502040204020203" pitchFamily="34" charset="0"/>
              </a:rPr>
              <a:t>Например, мини-проект по кулинарии, то для защиты учащиеся могут создать буклет в Microsoft </a:t>
            </a:r>
            <a:r>
              <a:rPr lang="ru-RU" sz="3200" dirty="0" err="1">
                <a:latin typeface="Bahnschrift Condensed" panose="020B0502040204020203" pitchFamily="34" charset="0"/>
              </a:rPr>
              <a:t>Publisher</a:t>
            </a:r>
            <a:r>
              <a:rPr lang="ru-RU" sz="3200" dirty="0">
                <a:latin typeface="Bahnschrift Condensed" panose="020B0502040204020203" pitchFamily="34" charset="0"/>
              </a:rPr>
              <a:t>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200" dirty="0">
                <a:latin typeface="Bahnschrift Condensed" panose="020B0502040204020203" pitchFamily="34" charset="0"/>
              </a:rPr>
              <a:t>Для защиты крупных проектов используются другие технологии, в частности учащиеся используют презентации как один из видов защиты своего проекта.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41117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475DD4-1817-467A-8A8E-911991EBD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304" y="324678"/>
            <a:ext cx="11304104" cy="1570383"/>
          </a:xfrm>
        </p:spPr>
        <p:txBody>
          <a:bodyPr>
            <a:normAutofit/>
          </a:bodyPr>
          <a:lstStyle/>
          <a:p>
            <a:pPr algn="ctr"/>
            <a:r>
              <a:rPr lang="ru-RU" sz="4800" dirty="0">
                <a:latin typeface="Bahnschrift Condensed" panose="020B0502040204020203" pitchFamily="34" charset="0"/>
              </a:rPr>
              <a:t>Успешность выполнения учебного проекта окончательно выясняется на его защите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9BBFA9-16BB-4D5F-BBAA-5CD01B9EA3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7322" y="2186609"/>
            <a:ext cx="5460956" cy="4346713"/>
          </a:xfrm>
        </p:spPr>
        <p:txBody>
          <a:bodyPr>
            <a:normAutofit lnSpcReduction="10000"/>
          </a:bodyPr>
          <a:lstStyle/>
          <a:p>
            <a:r>
              <a:rPr lang="ru-RU" sz="2800" dirty="0">
                <a:latin typeface="Bahnschrift Condensed" panose="020B0502040204020203" pitchFamily="34" charset="0"/>
              </a:rPr>
              <a:t>1.        Учащиеся делают сообщения о ходе выполнения проекта,</a:t>
            </a:r>
          </a:p>
          <a:p>
            <a:r>
              <a:rPr lang="ru-RU" sz="2800" dirty="0">
                <a:latin typeface="Bahnschrift Condensed" panose="020B0502040204020203" pitchFamily="34" charset="0"/>
              </a:rPr>
              <a:t>2.        Представляют наглядный материал (изделие, документацию по его выполнению).</a:t>
            </a:r>
          </a:p>
          <a:p>
            <a:r>
              <a:rPr lang="ru-RU" sz="2800" dirty="0">
                <a:latin typeface="Bahnschrift Condensed" panose="020B0502040204020203" pitchFamily="34" charset="0"/>
              </a:rPr>
              <a:t>3.        Автор проекта делает самоанализ своей работы, выслушивает мнение других учащихся, учителя.</a:t>
            </a:r>
          </a:p>
          <a:p>
            <a:r>
              <a:rPr lang="ru-RU" sz="2800" dirty="0">
                <a:latin typeface="Bahnschrift Condensed" panose="020B0502040204020203" pitchFamily="34" charset="0"/>
              </a:rPr>
              <a:t>4.        Подводится итог обсуждению и ставится оценка.</a:t>
            </a:r>
          </a:p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4E7CE41-8915-4DC8-9886-22F1FAC8D3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3723" y="2286000"/>
            <a:ext cx="5580225" cy="4247322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При оценке проекта учитывается: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dirty="0">
                <a:latin typeface="Bahnschrift Condensed" panose="020B0502040204020203" pitchFamily="34" charset="0"/>
              </a:rPr>
              <a:t>целесообразность,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dirty="0">
                <a:latin typeface="Bahnschrift Condensed" panose="020B0502040204020203" pitchFamily="34" charset="0"/>
              </a:rPr>
              <a:t>сложность и качество выполнения изделия,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dirty="0">
                <a:latin typeface="Bahnschrift Condensed" panose="020B0502040204020203" pitchFamily="34" charset="0"/>
              </a:rPr>
              <a:t>полноту пояснительной записки,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dirty="0">
                <a:latin typeface="Bahnschrift Condensed" panose="020B0502040204020203" pitchFamily="34" charset="0"/>
              </a:rPr>
              <a:t>аккуратность выполнения схем, чертежей,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dirty="0">
                <a:latin typeface="Bahnschrift Condensed" panose="020B0502040204020203" pitchFamily="34" charset="0"/>
              </a:rPr>
              <a:t>уровень самостоятельности,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dirty="0">
                <a:latin typeface="Bahnschrift Condensed" panose="020B0502040204020203" pitchFamily="34" charset="0"/>
              </a:rPr>
              <a:t>степень владения материалом при защите.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69872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DB60DF-5BE6-4DAC-92BF-E782584E92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602" b="6651"/>
          <a:stretch/>
        </p:blipFill>
        <p:spPr>
          <a:xfrm>
            <a:off x="1822360" y="1"/>
            <a:ext cx="89538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5397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2FD0D9-EBC4-4A44-A702-BF375F432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809" y="585216"/>
            <a:ext cx="11396869" cy="819514"/>
          </a:xfrm>
        </p:spPr>
        <p:txBody>
          <a:bodyPr>
            <a:normAutofit/>
          </a:bodyPr>
          <a:lstStyle/>
          <a:p>
            <a:pPr algn="ctr"/>
            <a:r>
              <a:rPr lang="ru-RU" sz="4800" dirty="0">
                <a:latin typeface="Bahnschrift Condensed" panose="020B0502040204020203" pitchFamily="34" charset="0"/>
              </a:rPr>
              <a:t>Критерии оценки проектных работ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ED974A-6514-4A65-8949-20A1FBBFF5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096" y="1656522"/>
            <a:ext cx="11171582" cy="4916556"/>
          </a:xfrm>
        </p:spPr>
        <p:txBody>
          <a:bodyPr>
            <a:normAutofit/>
          </a:bodyPr>
          <a:lstStyle/>
          <a:p>
            <a:r>
              <a:rPr lang="ru-RU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В таблицу выставляются оценки по десятибалльной шкале </a:t>
            </a:r>
          </a:p>
          <a:p>
            <a:r>
              <a:rPr lang="ru-RU" sz="3200" dirty="0">
                <a:latin typeface="Bahnschrift Condensed" panose="020B0502040204020203" pitchFamily="34" charset="0"/>
              </a:rPr>
              <a:t>от 1 – “В докладе этого не прозвучало”, “В проекте это не отражено” </a:t>
            </a:r>
          </a:p>
          <a:p>
            <a:r>
              <a:rPr lang="ru-RU" sz="3200" dirty="0">
                <a:latin typeface="Bahnschrift Condensed" panose="020B0502040204020203" pitchFamily="34" charset="0"/>
              </a:rPr>
              <a:t>до 10 – “Критерий раскрыт полностью”</a:t>
            </a:r>
          </a:p>
          <a:p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Если количество набранных балов: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200" dirty="0">
                <a:latin typeface="Bahnschrift Condensed" panose="020B0502040204020203" pitchFamily="34" charset="0"/>
              </a:rPr>
              <a:t>От 0 до 44 – ставится оценка “ неудовлетворительно”;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200" dirty="0">
                <a:latin typeface="Bahnschrift Condensed" panose="020B0502040204020203" pitchFamily="34" charset="0"/>
              </a:rPr>
              <a:t>От 45 до 69 – ставится оценка “посредственно”;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200" dirty="0">
                <a:latin typeface="Bahnschrift Condensed" panose="020B0502040204020203" pitchFamily="34" charset="0"/>
              </a:rPr>
              <a:t>От 70 до 84 – ставится оценка “хорошо”;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200" dirty="0">
                <a:latin typeface="Bahnschrift Condensed" panose="020B0502040204020203" pitchFamily="34" charset="0"/>
              </a:rPr>
              <a:t>От 85 до 100 – ставится оценка “отлично”.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2232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35E68F-C093-4309-85C3-12A4F2317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277" y="212036"/>
            <a:ext cx="11675165" cy="139147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Bahnschrift Condensed" panose="020B0502040204020203" pitchFamily="34" charset="0"/>
              </a:rPr>
              <a:t>Вопросы в помощь проектанту для самооценки изготовленного изделия и себя, как его создателя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C22BEF-3043-470E-B69E-14AAF08D40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296" y="1603514"/>
            <a:ext cx="11675165" cy="5042451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Bahnschrift Condensed" panose="020B0502040204020203" pitchFamily="34" charset="0"/>
              </a:rPr>
              <a:t>1.        Удовлетворяет ли изделие поставленной цели?</a:t>
            </a:r>
          </a:p>
          <a:p>
            <a:r>
              <a:rPr lang="ru-RU" sz="2400" dirty="0">
                <a:latin typeface="Bahnschrift Condensed" panose="020B0502040204020203" pitchFamily="34" charset="0"/>
              </a:rPr>
              <a:t>2.        Были ли выполнены все пункты содержания? Перечислите их.</a:t>
            </a:r>
          </a:p>
          <a:p>
            <a:r>
              <a:rPr lang="ru-RU" sz="2400" dirty="0">
                <a:latin typeface="Bahnschrift Condensed" panose="020B0502040204020203" pitchFamily="34" charset="0"/>
              </a:rPr>
              <a:t>3.        Если были внесены изменения, то какие? Обоснуйте их.</a:t>
            </a:r>
          </a:p>
          <a:p>
            <a:r>
              <a:rPr lang="ru-RU" sz="2400" dirty="0">
                <a:latin typeface="Bahnschrift Condensed" panose="020B0502040204020203" pitchFamily="34" charset="0"/>
              </a:rPr>
              <a:t>4.        Критическая оценка изделия другими людьми.</a:t>
            </a:r>
          </a:p>
          <a:p>
            <a:r>
              <a:rPr lang="ru-RU" sz="2400" dirty="0">
                <a:latin typeface="Bahnschrift Condensed" panose="020B0502040204020203" pitchFamily="34" charset="0"/>
              </a:rPr>
              <a:t>5.        Четко ли сформулирована цель проекта?</a:t>
            </a:r>
          </a:p>
          <a:p>
            <a:r>
              <a:rPr lang="ru-RU" sz="2400" dirty="0">
                <a:latin typeface="Bahnschrift Condensed" panose="020B0502040204020203" pitchFamily="34" charset="0"/>
              </a:rPr>
              <a:t>6.        Что конкретно дало проведенное исследование</a:t>
            </a:r>
          </a:p>
          <a:p>
            <a:r>
              <a:rPr lang="ru-RU" sz="2400" dirty="0">
                <a:latin typeface="Bahnschrift Condensed" panose="020B0502040204020203" pitchFamily="34" charset="0"/>
              </a:rPr>
              <a:t>7.        Насколько точно составлено содержание?</a:t>
            </a:r>
          </a:p>
          <a:p>
            <a:r>
              <a:rPr lang="ru-RU" sz="2400" dirty="0">
                <a:latin typeface="Bahnschrift Condensed" panose="020B0502040204020203" pitchFamily="34" charset="0"/>
              </a:rPr>
              <a:t>8.        Следует ли дополнить или уточнить содержание?</a:t>
            </a:r>
          </a:p>
          <a:p>
            <a:r>
              <a:rPr lang="ru-RU" sz="2400" dirty="0">
                <a:latin typeface="Bahnschrift Condensed" panose="020B0502040204020203" pitchFamily="34" charset="0"/>
              </a:rPr>
              <a:t>9.        Насколько точно описан технологический процесс?</a:t>
            </a:r>
          </a:p>
          <a:p>
            <a:r>
              <a:rPr lang="ru-RU" sz="2400" dirty="0">
                <a:latin typeface="Bahnschrift Condensed" panose="020B0502040204020203" pitchFamily="34" charset="0"/>
              </a:rPr>
              <a:t>10.    Следует ли дополнить или уточнить технологический процесс?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0399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2A1902-3667-44B0-A4EB-3B839911F0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6557" y="674207"/>
            <a:ext cx="10210800" cy="1742444"/>
          </a:xfrm>
        </p:spPr>
        <p:txBody>
          <a:bodyPr>
            <a:noAutofit/>
          </a:bodyPr>
          <a:lstStyle/>
          <a:p>
            <a:r>
              <a:rPr lang="ru-RU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  <a:latin typeface="Bahnschrift Condensed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Китайская мудрость гласит:</a:t>
            </a:r>
            <a:br>
              <a:rPr lang="ru-RU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  <a:latin typeface="Bahnschrift Condensed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  <a:latin typeface="Bahnschrift Condensed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самая длинная дорога начинается </a:t>
            </a:r>
            <a:br>
              <a:rPr lang="ru-RU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  <a:latin typeface="Bahnschrift Condensed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  <a:latin typeface="Bahnschrift Condensed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первого шага.</a:t>
            </a:r>
            <a:br>
              <a:rPr lang="ru-RU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  <a:latin typeface="Bahnschrift Condensed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C0C0C0"/>
              </a:highlight>
              <a:latin typeface="Bahnschrift Condensed" panose="020B0502040204020203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D72B1E58-CD71-4947-B80C-A6AA330416E0}"/>
              </a:ext>
            </a:extLst>
          </p:cNvPr>
          <p:cNvSpPr txBox="1">
            <a:spLocks/>
          </p:cNvSpPr>
          <p:nvPr/>
        </p:nvSpPr>
        <p:spPr>
          <a:xfrm>
            <a:off x="609599" y="2994991"/>
            <a:ext cx="9713843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1D7623-F182-4525-BBB6-C7B5F121CAA2}"/>
              </a:ext>
            </a:extLst>
          </p:cNvPr>
          <p:cNvSpPr txBox="1"/>
          <p:nvPr/>
        </p:nvSpPr>
        <p:spPr>
          <a:xfrm>
            <a:off x="265043" y="2416651"/>
            <a:ext cx="1105231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ru-RU" sz="4800" b="1" i="0" u="none" strike="noStrike" kern="1200" cap="all" spc="2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  <a:uLnTx/>
                <a:uFillTx/>
                <a:latin typeface="Bahnschrift Condensed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Ей вторит русская поговорка: </a:t>
            </a:r>
          </a:p>
          <a:p>
            <a:pPr algn="r"/>
            <a:r>
              <a:rPr kumimoji="0" lang="ru-RU" sz="4800" b="1" i="0" u="none" strike="noStrike" kern="1200" cap="all" spc="2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  <a:uLnTx/>
                <a:uFillTx/>
                <a:latin typeface="Bahnschrift Condensed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велика беда – начало</a:t>
            </a:r>
            <a:r>
              <a:rPr kumimoji="0" lang="ru-RU" sz="4800" b="1" i="0" u="none" strike="noStrike" kern="1200" cap="all" spc="2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808080"/>
                </a:highlight>
                <a:uLnTx/>
                <a:uFillTx/>
                <a:latin typeface="Bahnschrift Condensed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kumimoji="0" lang="ru-RU" sz="4800" b="1" i="0" u="none" strike="noStrike" kern="1200" cap="all" spc="2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808080"/>
                </a:highlight>
                <a:uLnTx/>
                <a:uFillTx/>
                <a:latin typeface="Bahnschrift Condensed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dirty="0"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9120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0ACF20-CAE4-4A57-854F-47175E518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304" y="318052"/>
            <a:ext cx="11410122" cy="132521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Bahnschrift Condensed" panose="020B0502040204020203" pitchFamily="34" charset="0"/>
              </a:rPr>
              <a:t>Вопросы в помощь проектанту для самооценки изготовленного изделия и себя, как его создателя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B9B1D5-8CAE-46AD-B00D-18FFBA80F5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270" y="1643270"/>
            <a:ext cx="11622156" cy="4896678"/>
          </a:xfrm>
        </p:spPr>
        <p:txBody>
          <a:bodyPr>
            <a:normAutofit/>
          </a:bodyPr>
          <a:lstStyle/>
          <a:p>
            <a:r>
              <a:rPr lang="ru-RU" sz="2400" dirty="0"/>
              <a:t>11.    Какие идеи появились в результате дополнения и уточнения?</a:t>
            </a:r>
          </a:p>
          <a:p>
            <a:r>
              <a:rPr lang="ru-RU" sz="2400" dirty="0"/>
              <a:t>12.    Насколько обоснован сделанный выбор?</a:t>
            </a:r>
          </a:p>
          <a:p>
            <a:r>
              <a:rPr lang="ru-RU" sz="2400" dirty="0"/>
              <a:t>13.    Достаточно ли проработана идея?</a:t>
            </a:r>
          </a:p>
          <a:p>
            <a:r>
              <a:rPr lang="ru-RU" sz="2400" dirty="0"/>
              <a:t>14.    Может ли выполненный вами чертеж или эскиз быть использован другими</a:t>
            </a:r>
          </a:p>
          <a:p>
            <a:r>
              <a:rPr lang="ru-RU" sz="2400" dirty="0"/>
              <a:t>15.    Качественно ли выполнено изделие?</a:t>
            </a:r>
          </a:p>
          <a:p>
            <a:r>
              <a:rPr lang="ru-RU" sz="2400" dirty="0"/>
              <a:t>16.    Что можно улучшить в выполненном изделии?</a:t>
            </a:r>
          </a:p>
          <a:p>
            <a:r>
              <a:rPr lang="ru-RU" sz="2400" dirty="0"/>
              <a:t>17.    Можно ли и в дальнейшем разрабатывать этот проект</a:t>
            </a:r>
          </a:p>
          <a:p>
            <a:r>
              <a:rPr lang="ru-RU" sz="2400" dirty="0"/>
              <a:t>18.    Насколько рационально использовано отведенное для выполнения проекта время?</a:t>
            </a:r>
          </a:p>
          <a:p>
            <a:r>
              <a:rPr lang="ru-RU" sz="2400" dirty="0"/>
              <a:t>19.    Какие знания и умения дополнительно приобретены?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30731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6B8FB2-2979-4207-99F4-CB0A0D78B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258418"/>
            <a:ext cx="11290852" cy="117281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Bahnschrift Condensed" panose="020B0502040204020203" pitchFamily="34" charset="0"/>
              </a:rPr>
              <a:t>Методические рекомендации ученику </a:t>
            </a:r>
            <a:br>
              <a:rPr lang="ru-RU" dirty="0">
                <a:latin typeface="Bahnschrift Condensed" panose="020B0502040204020203" pitchFamily="34" charset="0"/>
              </a:rPr>
            </a:br>
            <a:r>
              <a:rPr lang="ru-RU" dirty="0">
                <a:latin typeface="Bahnschrift Condensed" panose="020B0502040204020203" pitchFamily="34" charset="0"/>
              </a:rPr>
              <a:t>по выполнению учебного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0058DD-954C-4172-8824-53C2686CBF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296" y="1563757"/>
            <a:ext cx="11608904" cy="5035826"/>
          </a:xfrm>
        </p:spPr>
        <p:txBody>
          <a:bodyPr>
            <a:normAutofit fontScale="85000" lnSpcReduction="20000"/>
          </a:bodyPr>
          <a:lstStyle/>
          <a:p>
            <a:r>
              <a:rPr lang="ru-RU" sz="2600" dirty="0">
                <a:latin typeface="Bahnschrift Condensed" panose="020B0502040204020203" pitchFamily="34" charset="0"/>
              </a:rPr>
              <a:t>1. Проект – это твоя самостоятельная творческая разработка. Выполняя его, привлекай к работе родителей, друзей и других людей.</a:t>
            </a:r>
          </a:p>
          <a:p>
            <a:r>
              <a:rPr lang="ru-RU" sz="2600" dirty="0">
                <a:latin typeface="Bahnschrift Condensed" panose="020B0502040204020203" pitchFamily="34" charset="0"/>
              </a:rPr>
              <a:t>2. Помни, что главное для тебя – развить твои творческие способности.</a:t>
            </a:r>
          </a:p>
          <a:p>
            <a:r>
              <a:rPr lang="ru-RU" sz="2600" dirty="0">
                <a:latin typeface="Bahnschrift Condensed" panose="020B0502040204020203" pitchFamily="34" charset="0"/>
              </a:rPr>
              <a:t>3. Выполняй проект в следующем порядке: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600" dirty="0">
                <a:latin typeface="Bahnschrift Condensed" panose="020B0502040204020203" pitchFamily="34" charset="0"/>
              </a:rPr>
              <a:t>Выбери с помощью родителей и учителя тему;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600" dirty="0">
                <a:latin typeface="Bahnschrift Condensed" panose="020B0502040204020203" pitchFamily="34" charset="0"/>
              </a:rPr>
              <a:t>Подбери информацию (книги, журналы, компьютерные программы, телепередачи)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600" dirty="0">
                <a:latin typeface="Bahnschrift Condensed" panose="020B0502040204020203" pitchFamily="34" charset="0"/>
              </a:rPr>
              <a:t>Спланируй весь объем работы и организацию ее выполнения с помощью учителя;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600" dirty="0">
                <a:latin typeface="Bahnschrift Condensed" panose="020B0502040204020203" pitchFamily="34" charset="0"/>
              </a:rPr>
              <a:t>Выполни теоретическую и практическую части работы;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600" dirty="0">
                <a:latin typeface="Bahnschrift Condensed" panose="020B0502040204020203" pitchFamily="34" charset="0"/>
              </a:rPr>
              <a:t>Внеси коррективы в теоретическую часть проекта по результатам выполнения изделия;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600" dirty="0">
                <a:latin typeface="Bahnschrift Condensed" panose="020B0502040204020203" pitchFamily="34" charset="0"/>
              </a:rPr>
              <a:t>Напечатай графическую часть проекта;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600" dirty="0">
                <a:latin typeface="Bahnschrift Condensed" panose="020B0502040204020203" pitchFamily="34" charset="0"/>
              </a:rPr>
              <a:t>Подготовься к защите и оценке качества твоей работы, выполни для защиты демонстрационные наглядные материалы;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600" dirty="0">
                <a:latin typeface="Bahnschrift Condensed" panose="020B0502040204020203" pitchFamily="34" charset="0"/>
              </a:rPr>
              <a:t>Защити проект.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48074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6A57D5-F9C2-406A-85E7-1DA97EFBD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62" y="271670"/>
            <a:ext cx="11304103" cy="108005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Bahnschrift Condensed" panose="020B0502040204020203" pitchFamily="34" charset="0"/>
              </a:rPr>
              <a:t>Методические рекомендации ученику </a:t>
            </a:r>
            <a:br>
              <a:rPr lang="ru-RU" dirty="0">
                <a:latin typeface="Bahnschrift Condensed" panose="020B0502040204020203" pitchFamily="34" charset="0"/>
              </a:rPr>
            </a:br>
            <a:r>
              <a:rPr lang="ru-RU" dirty="0">
                <a:latin typeface="Bahnschrift Condensed" panose="020B0502040204020203" pitchFamily="34" charset="0"/>
              </a:rPr>
              <a:t>по выполнению учебного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B55612-905F-488D-8E40-B8A96FF446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035" y="1722783"/>
            <a:ext cx="11860695" cy="4863547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Bahnschrift Condensed" panose="020B0502040204020203" pitchFamily="34" charset="0"/>
              </a:rPr>
              <a:t>4. Используйте в работе справочную литературу: каталоги, словари, журналы, книги, а также материалы музеев и выставок.</a:t>
            </a:r>
          </a:p>
          <a:p>
            <a:r>
              <a:rPr lang="ru-RU" sz="2400" dirty="0">
                <a:latin typeface="Bahnschrift Condensed" panose="020B0502040204020203" pitchFamily="34" charset="0"/>
              </a:rPr>
              <a:t>5. Старайся применять в работе современную технику: видеокамеру, компьютер, видео-</a:t>
            </a:r>
            <a:r>
              <a:rPr lang="ru-RU" sz="2400" dirty="0" err="1">
                <a:latin typeface="Bahnschrift Condensed" panose="020B0502040204020203" pitchFamily="34" charset="0"/>
              </a:rPr>
              <a:t>аудиомагнитофоны</a:t>
            </a:r>
            <a:r>
              <a:rPr lang="ru-RU" sz="2400" dirty="0">
                <a:latin typeface="Bahnschrift Condensed" panose="020B0502040204020203" pitchFamily="34" charset="0"/>
              </a:rPr>
              <a:t>, фото- и </a:t>
            </a:r>
            <a:r>
              <a:rPr lang="ru-RU" sz="2400" dirty="0" err="1">
                <a:latin typeface="Bahnschrift Condensed" panose="020B0502040204020203" pitchFamily="34" charset="0"/>
              </a:rPr>
              <a:t>ксерокопировальные</a:t>
            </a:r>
            <a:r>
              <a:rPr lang="ru-RU" sz="2400" dirty="0">
                <a:latin typeface="Bahnschrift Condensed" panose="020B0502040204020203" pitchFamily="34" charset="0"/>
              </a:rPr>
              <a:t> аппараты, сеть Интернет.</a:t>
            </a:r>
          </a:p>
          <a:p>
            <a:r>
              <a:rPr lang="ru-RU" sz="2400" dirty="0">
                <a:latin typeface="Bahnschrift Condensed" panose="020B0502040204020203" pitchFamily="34" charset="0"/>
              </a:rPr>
              <a:t>6. Думай о том, как твоя работа пригодится тебе в будущем, стараясь связать ее с выбранной профессией.</a:t>
            </a:r>
          </a:p>
          <a:p>
            <a:r>
              <a:rPr lang="ru-RU" sz="2400" dirty="0">
                <a:latin typeface="Bahnschrift Condensed" panose="020B0502040204020203" pitchFamily="34" charset="0"/>
              </a:rPr>
              <a:t>7. Учитывай традиции и обычаи округа и города, в котором ты живешь.</a:t>
            </a:r>
          </a:p>
          <a:p>
            <a:r>
              <a:rPr lang="ru-RU" sz="2400" dirty="0">
                <a:latin typeface="Bahnschrift Condensed" panose="020B0502040204020203" pitchFamily="34" charset="0"/>
              </a:rPr>
              <a:t>8. Всегда помни об экологии своего города и своем здоровье.</a:t>
            </a:r>
          </a:p>
          <a:p>
            <a:r>
              <a:rPr lang="ru-RU" sz="2400" dirty="0">
                <a:latin typeface="Bahnschrift Condensed" panose="020B0502040204020203" pitchFamily="34" charset="0"/>
              </a:rPr>
              <a:t>9. Используй знания по любым предметам, а также свой бытовой опыт.</a:t>
            </a:r>
          </a:p>
          <a:p>
            <a:r>
              <a:rPr lang="ru-RU" sz="2400" dirty="0">
                <a:latin typeface="Bahnschrift Condensed" panose="020B0502040204020203" pitchFamily="34" charset="0"/>
              </a:rPr>
              <a:t>10. Проявляя творчество, основывайся только на научных знаниях.</a:t>
            </a:r>
          </a:p>
          <a:p>
            <a:r>
              <a:rPr lang="ru-RU" sz="2400" dirty="0">
                <a:latin typeface="Bahnschrift Condensed" panose="020B0502040204020203" pitchFamily="34" charset="0"/>
              </a:rPr>
              <a:t>11. Не стесняйся по всем вопроса обращаться к руководителю проекта.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61917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61BADAD-F888-4887-827D-5B2C15D77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522" y="198783"/>
            <a:ext cx="11807687" cy="6387548"/>
          </a:xfrm>
        </p:spPr>
        <p:txBody>
          <a:bodyPr>
            <a:norm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Проектный метод обучения на современном этапе </a:t>
            </a:r>
            <a:r>
              <a:rPr lang="ru-RU" sz="2400" dirty="0">
                <a:latin typeface="Bahnschrift Condensed" panose="020B0502040204020203" pitchFamily="34" charset="0"/>
              </a:rPr>
              <a:t>выступает основным звеном в организации творческой самостоятельной работы учащихся.</a:t>
            </a:r>
          </a:p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Проект </a:t>
            </a:r>
            <a:r>
              <a:rPr lang="ru-RU" sz="2400" dirty="0">
                <a:latin typeface="Bahnschrift Condensed" panose="020B0502040204020203" pitchFamily="34" charset="0"/>
              </a:rPr>
              <a:t>– это особая часть школьной воспитательной среды, которая дает учащимся возможность применить свои знания на деле, помогает сориентироваться в мире профессий, формирует технологическую культуру и творческое отношение к труду, чувство гордости за свои умелые руки и умную голову. В процессе выполнения проекта учащиеся не только изготовляют различные изделия, но и проводят своеобразные исследования. Это поисково-исследовательское начало прямо связано с внедрением в технологическую подготовку школьников метода проектов. У детей появляется желание и возможность разработать, проанализировать, проверить и воплотить возникшие у них идеи в материале.</a:t>
            </a:r>
          </a:p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Подход к освоению учащимися технологии проектной деятельности </a:t>
            </a:r>
            <a:r>
              <a:rPr lang="ru-RU" sz="2400" dirty="0">
                <a:latin typeface="Bahnschrift Condensed" panose="020B0502040204020203" pitchFamily="34" charset="0"/>
              </a:rPr>
              <a:t>оправдан и педагогически эффективен. Поэтому считаю, что нам, учителям технологии, необходимо углублять и расширять это направление в своей работе.</a:t>
            </a:r>
          </a:p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Концепция развивающего обучения </a:t>
            </a:r>
            <a:r>
              <a:rPr lang="ru-RU" sz="2400" dirty="0">
                <a:latin typeface="Bahnschrift Condensed" panose="020B0502040204020203" pitchFamily="34" charset="0"/>
              </a:rPr>
              <a:t>предусматривает среди прочего и формирования способности к таким сравнительно новым видам деятельности, как управление, организация, планирование, программирование и проектирование. Проектное обучение является не прямым, и здесь ценны не только результаты, но и в большей мере сам процесс.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65301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0D10B9-ED64-48FE-AF02-49092C25F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287" y="159026"/>
            <a:ext cx="11555896" cy="1789044"/>
          </a:xfrm>
        </p:spPr>
        <p:txBody>
          <a:bodyPr>
            <a:normAutofit/>
          </a:bodyPr>
          <a:lstStyle/>
          <a:p>
            <a:pPr algn="ctr"/>
            <a:r>
              <a:rPr lang="ru-RU" sz="4800" dirty="0">
                <a:latin typeface="Bahnschrift Condensed" panose="020B0502040204020203" pitchFamily="34" charset="0"/>
              </a:rPr>
              <a:t>Результаты обучения методом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FB15D0-7D6B-4382-AD2F-162E541DB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809" y="2411896"/>
            <a:ext cx="11290851" cy="3897464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Bahnschrift Condensed" panose="020B0502040204020203" pitchFamily="34" charset="0"/>
              </a:rPr>
              <a:t>1.        Адаптация к современным социальным условиям жизни.</a:t>
            </a:r>
          </a:p>
          <a:p>
            <a:r>
              <a:rPr lang="ru-RU" sz="3600" dirty="0">
                <a:latin typeface="Bahnschrift Condensed" panose="020B0502040204020203" pitchFamily="34" charset="0"/>
              </a:rPr>
              <a:t>2.        Профессиональное самоопределение.</a:t>
            </a:r>
          </a:p>
          <a:p>
            <a:r>
              <a:rPr lang="ru-RU" sz="3600" dirty="0">
                <a:latin typeface="Bahnschrift Condensed" panose="020B0502040204020203" pitchFamily="34" charset="0"/>
              </a:rPr>
              <a:t>3.        Развитие разносторонних качеств личности.</a:t>
            </a:r>
          </a:p>
          <a:p>
            <a:r>
              <a:rPr lang="ru-RU" sz="3600" dirty="0">
                <a:latin typeface="Bahnschrift Condensed" panose="020B0502040204020203" pitchFamily="34" charset="0"/>
              </a:rPr>
              <a:t>4.        Рост творческой активности.</a:t>
            </a:r>
          </a:p>
          <a:p>
            <a:r>
              <a:rPr lang="ru-RU" sz="3600" dirty="0">
                <a:latin typeface="Bahnschrift Condensed" panose="020B0502040204020203" pitchFamily="34" charset="0"/>
              </a:rPr>
              <a:t>5.        Интеллектуальное, этическое и эстетическое развитие.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14983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9D877A-8B2C-4425-AE88-FA51676AB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573" y="185530"/>
            <a:ext cx="11489635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Bahnschrift Condensed" panose="020B0502040204020203" pitchFamily="34" charset="0"/>
              </a:rPr>
              <a:t>Тематика исследовательских и </a:t>
            </a:r>
            <a:br>
              <a:rPr lang="ru-RU" dirty="0">
                <a:latin typeface="Bahnschrift Condensed" panose="020B0502040204020203" pitchFamily="34" charset="0"/>
              </a:rPr>
            </a:br>
            <a:r>
              <a:rPr lang="ru-RU" dirty="0">
                <a:latin typeface="Bahnschrift Condensed" panose="020B0502040204020203" pitchFamily="34" charset="0"/>
              </a:rPr>
              <a:t>проектных работ учащихся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C1A731-7979-4F66-BAEA-00759CE96F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0573" y="1577008"/>
            <a:ext cx="5328434" cy="5095461"/>
          </a:xfrm>
        </p:spPr>
        <p:txBody>
          <a:bodyPr>
            <a:normAutofit fontScale="47500" lnSpcReduction="20000"/>
          </a:bodyPr>
          <a:lstStyle/>
          <a:p>
            <a:r>
              <a:rPr lang="ru-RU" sz="5900" dirty="0">
                <a:latin typeface="Bahnschrift Condensed" panose="020B0502040204020203" pitchFamily="34" charset="0"/>
              </a:rPr>
              <a:t>1.        Праздник моей семьи.</a:t>
            </a:r>
          </a:p>
          <a:p>
            <a:r>
              <a:rPr lang="ru-RU" sz="5900" dirty="0">
                <a:latin typeface="Bahnschrift Condensed" panose="020B0502040204020203" pitchFamily="34" charset="0"/>
              </a:rPr>
              <a:t>2.        Как накрыть праздничный стол.</a:t>
            </a:r>
          </a:p>
          <a:p>
            <a:r>
              <a:rPr lang="ru-RU" sz="5900" dirty="0">
                <a:latin typeface="Bahnschrift Condensed" panose="020B0502040204020203" pitchFamily="34" charset="0"/>
              </a:rPr>
              <a:t>3.        Подарок своими руками.</a:t>
            </a:r>
          </a:p>
          <a:p>
            <a:r>
              <a:rPr lang="ru-RU" sz="5900" dirty="0">
                <a:latin typeface="Bahnschrift Condensed" panose="020B0502040204020203" pitchFamily="34" charset="0"/>
              </a:rPr>
              <a:t>4.        Виды тепловой обработки продуктов.</a:t>
            </a:r>
          </a:p>
          <a:p>
            <a:r>
              <a:rPr lang="ru-RU" sz="5900" dirty="0">
                <a:latin typeface="Bahnschrift Condensed" panose="020B0502040204020203" pitchFamily="34" charset="0"/>
              </a:rPr>
              <a:t>5.        Изделие из лоскутков.</a:t>
            </a:r>
          </a:p>
          <a:p>
            <a:r>
              <a:rPr lang="ru-RU" sz="5900" dirty="0">
                <a:latin typeface="Bahnschrift Condensed" panose="020B0502040204020203" pitchFamily="34" charset="0"/>
              </a:rPr>
              <a:t>6.        Швейное изделие своими руками.</a:t>
            </a:r>
          </a:p>
          <a:p>
            <a:r>
              <a:rPr lang="ru-RU" sz="5900" dirty="0">
                <a:latin typeface="Bahnschrift Condensed" panose="020B0502040204020203" pitchFamily="34" charset="0"/>
              </a:rPr>
              <a:t>7.        Современная одежда. (Исследование).</a:t>
            </a:r>
          </a:p>
          <a:p>
            <a:r>
              <a:rPr lang="ru-RU" sz="5900" dirty="0">
                <a:latin typeface="Bahnschrift Condensed" panose="020B0502040204020203" pitchFamily="34" charset="0"/>
              </a:rPr>
              <a:t>8.        Одежда для отдыха.</a:t>
            </a:r>
          </a:p>
          <a:p>
            <a:r>
              <a:rPr lang="ru-RU" sz="5900" dirty="0">
                <a:latin typeface="Bahnschrift Condensed" panose="020B0502040204020203" pitchFamily="34" charset="0"/>
              </a:rPr>
              <a:t>9.        Русские узоры.</a:t>
            </a:r>
          </a:p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F6647A0-8DB1-4D2A-A4AB-2AD56D5CE7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36974" y="1736034"/>
            <a:ext cx="6003234" cy="4936435"/>
          </a:xfrm>
        </p:spPr>
        <p:txBody>
          <a:bodyPr>
            <a:normAutofit fontScale="47500" lnSpcReduction="20000"/>
          </a:bodyPr>
          <a:lstStyle/>
          <a:p>
            <a:r>
              <a:rPr lang="ru-RU" sz="5900" dirty="0">
                <a:latin typeface="Bahnschrift Condensed" panose="020B0502040204020203" pitchFamily="34" charset="0"/>
              </a:rPr>
              <a:t>10.    Искусство вязания крючком. Салфетка.</a:t>
            </a:r>
          </a:p>
          <a:p>
            <a:r>
              <a:rPr lang="ru-RU" sz="5900" dirty="0">
                <a:latin typeface="Bahnschrift Condensed" panose="020B0502040204020203" pitchFamily="34" charset="0"/>
              </a:rPr>
              <a:t>11.    Исторических костюмов  XVI век.</a:t>
            </a:r>
          </a:p>
          <a:p>
            <a:r>
              <a:rPr lang="ru-RU" sz="5900" dirty="0">
                <a:latin typeface="Bahnschrift Condensed" panose="020B0502040204020203" pitchFamily="34" charset="0"/>
              </a:rPr>
              <a:t>12.    Дизайн гостиной.</a:t>
            </a:r>
          </a:p>
          <a:p>
            <a:r>
              <a:rPr lang="ru-RU" sz="5900" dirty="0">
                <a:latin typeface="Bahnschrift Condensed" panose="020B0502040204020203" pitchFamily="34" charset="0"/>
              </a:rPr>
              <a:t>13.    Дизайн спальни.</a:t>
            </a:r>
          </a:p>
          <a:p>
            <a:r>
              <a:rPr lang="ru-RU" sz="5900" dirty="0">
                <a:latin typeface="Bahnschrift Condensed" panose="020B0502040204020203" pitchFamily="34" charset="0"/>
              </a:rPr>
              <a:t>14.    Вязание крючком. Праздничный набор.</a:t>
            </a:r>
          </a:p>
          <a:p>
            <a:r>
              <a:rPr lang="ru-RU" sz="5900" dirty="0">
                <a:latin typeface="Bahnschrift Condensed" panose="020B0502040204020203" pitchFamily="34" charset="0"/>
              </a:rPr>
              <a:t>15.    Изучение истории и разработка праздника Масленица</a:t>
            </a:r>
          </a:p>
          <a:p>
            <a:r>
              <a:rPr lang="ru-RU" sz="5900" dirty="0">
                <a:latin typeface="Bahnschrift Condensed" panose="020B0502040204020203" pitchFamily="34" charset="0"/>
              </a:rPr>
              <a:t>16.    Дизайн штор.</a:t>
            </a:r>
          </a:p>
          <a:p>
            <a:r>
              <a:rPr lang="ru-RU" sz="5900" dirty="0">
                <a:latin typeface="Bahnschrift Condensed" panose="020B0502040204020203" pitchFamily="34" charset="0"/>
              </a:rPr>
              <a:t>17.    Разработка подарочной упаковки.</a:t>
            </a:r>
          </a:p>
        </p:txBody>
      </p:sp>
    </p:spTree>
    <p:extLst>
      <p:ext uri="{BB962C8B-B14F-4D97-AF65-F5344CB8AC3E}">
        <p14:creationId xmlns:p14="http://schemas.microsoft.com/office/powerpoint/2010/main" val="1379135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977BDE-0E1F-4B9D-9E41-6CFBB9656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827" y="178904"/>
            <a:ext cx="11078816" cy="1358348"/>
          </a:xfrm>
        </p:spPr>
        <p:txBody>
          <a:bodyPr>
            <a:normAutofit/>
          </a:bodyPr>
          <a:lstStyle/>
          <a:p>
            <a:pPr algn="ctr"/>
            <a:r>
              <a:rPr lang="ru-RU" sz="4800" dirty="0">
                <a:latin typeface="Bahnschrift Condensed" panose="020B0502040204020203" pitchFamily="34" charset="0"/>
              </a:rPr>
              <a:t>Тематика исследовательских и </a:t>
            </a:r>
            <a:br>
              <a:rPr lang="ru-RU" sz="4800" dirty="0">
                <a:latin typeface="Bahnschrift Condensed" panose="020B0502040204020203" pitchFamily="34" charset="0"/>
              </a:rPr>
            </a:br>
            <a:r>
              <a:rPr lang="ru-RU" sz="4800" dirty="0">
                <a:latin typeface="Bahnschrift Condensed" panose="020B0502040204020203" pitchFamily="34" charset="0"/>
              </a:rPr>
              <a:t>проектных работ учащихся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0CE6358-4F57-466F-B6C2-EF69F70439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1791" y="1749286"/>
            <a:ext cx="5579166" cy="4929809"/>
          </a:xfrm>
        </p:spPr>
        <p:txBody>
          <a:bodyPr>
            <a:normAutofit fontScale="92500" lnSpcReduction="20000"/>
          </a:bodyPr>
          <a:lstStyle/>
          <a:p>
            <a:r>
              <a:rPr lang="ru-RU" sz="2400" dirty="0">
                <a:latin typeface="Bahnschrift Condensed" panose="020B0502040204020203" pitchFamily="34" charset="0"/>
              </a:rPr>
              <a:t>18.    Создание картины вышитой бисером.</a:t>
            </a:r>
          </a:p>
          <a:p>
            <a:r>
              <a:rPr lang="ru-RU" sz="2400" dirty="0">
                <a:latin typeface="Bahnschrift Condensed" panose="020B0502040204020203" pitchFamily="34" charset="0"/>
              </a:rPr>
              <a:t>19.    Создание картины в технике витража (красками).</a:t>
            </a:r>
          </a:p>
          <a:p>
            <a:r>
              <a:rPr lang="ru-RU" sz="2400" dirty="0">
                <a:latin typeface="Bahnschrift Condensed" panose="020B0502040204020203" pitchFamily="34" charset="0"/>
              </a:rPr>
              <a:t>20.    Изготовление мыла в домашних условиях.</a:t>
            </a:r>
          </a:p>
          <a:p>
            <a:r>
              <a:rPr lang="ru-RU" sz="2400" dirty="0">
                <a:latin typeface="Bahnschrift Condensed" panose="020B0502040204020203" pitchFamily="34" charset="0"/>
              </a:rPr>
              <a:t>21.    Куклы в период средневековья.</a:t>
            </a:r>
          </a:p>
          <a:p>
            <a:r>
              <a:rPr lang="ru-RU" sz="2400" dirty="0">
                <a:latin typeface="Bahnschrift Condensed" panose="020B0502040204020203" pitchFamily="34" charset="0"/>
              </a:rPr>
              <a:t>22.    Картина в технике витража (пластилином).</a:t>
            </a:r>
          </a:p>
          <a:p>
            <a:r>
              <a:rPr lang="ru-RU" sz="2400" dirty="0">
                <a:latin typeface="Bahnschrift Condensed" panose="020B0502040204020203" pitchFamily="34" charset="0"/>
              </a:rPr>
              <a:t>23.     Изготовление сумки и оформление ее аппликацией, вышивкой.</a:t>
            </a:r>
          </a:p>
          <a:p>
            <a:r>
              <a:rPr lang="ru-RU" sz="2400" dirty="0">
                <a:latin typeface="Bahnschrift Condensed" panose="020B0502040204020203" pitchFamily="34" charset="0"/>
              </a:rPr>
              <a:t>24.    Гобеленовое переплетение. Изготовление картины.</a:t>
            </a:r>
          </a:p>
          <a:p>
            <a:r>
              <a:rPr lang="ru-RU" sz="2400" dirty="0">
                <a:latin typeface="Bahnschrift Condensed" panose="020B0502040204020203" pitchFamily="34" charset="0"/>
              </a:rPr>
              <a:t>25.    Колье из бисера.</a:t>
            </a:r>
          </a:p>
          <a:p>
            <a:r>
              <a:rPr lang="ru-RU" sz="2400" dirty="0">
                <a:latin typeface="Bahnschrift Condensed" panose="020B0502040204020203" pitchFamily="34" charset="0"/>
              </a:rPr>
              <a:t>26.    Создание кухонного набора из текстильных материалов.</a:t>
            </a:r>
          </a:p>
          <a:p>
            <a:r>
              <a:rPr lang="ru-RU" sz="2400" dirty="0">
                <a:latin typeface="Bahnschrift Condensed" panose="020B0502040204020203" pitchFamily="34" charset="0"/>
              </a:rPr>
              <a:t>27.    Изготовление декоративной подушки с вышивкой.</a:t>
            </a:r>
          </a:p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C8C9681-D65F-4200-AFA5-5FB4F5AF9A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42993" y="1749286"/>
            <a:ext cx="5897216" cy="4929809"/>
          </a:xfrm>
        </p:spPr>
        <p:txBody>
          <a:bodyPr>
            <a:normAutofit fontScale="92500" lnSpcReduction="20000"/>
          </a:bodyPr>
          <a:lstStyle/>
          <a:p>
            <a:r>
              <a:rPr lang="ru-RU" sz="2600" dirty="0">
                <a:latin typeface="Bahnschrift Condensed" panose="020B0502040204020203" pitchFamily="34" charset="0"/>
              </a:rPr>
              <a:t>28.    Женская одежда эпохи рококо (1730 -1789 г.).</a:t>
            </a:r>
          </a:p>
          <a:p>
            <a:r>
              <a:rPr lang="ru-RU" sz="2600" dirty="0">
                <a:latin typeface="Bahnschrift Condensed" panose="020B0502040204020203" pitchFamily="34" charset="0"/>
              </a:rPr>
              <a:t>29.    Мои жизненные планы и профессиональная карьера.</a:t>
            </a:r>
          </a:p>
          <a:p>
            <a:r>
              <a:rPr lang="ru-RU" sz="2600" dirty="0">
                <a:latin typeface="Bahnschrift Condensed" panose="020B0502040204020203" pitchFamily="34" charset="0"/>
              </a:rPr>
              <a:t>30.    Аксессуары для мобильного телефона. Изготовление чехла.</a:t>
            </a:r>
          </a:p>
          <a:p>
            <a:r>
              <a:rPr lang="ru-RU" sz="2600" dirty="0">
                <a:latin typeface="Bahnschrift Condensed" panose="020B0502040204020203" pitchFamily="34" charset="0"/>
              </a:rPr>
              <a:t>31.    Кактусы.</a:t>
            </a:r>
          </a:p>
          <a:p>
            <a:r>
              <a:rPr lang="ru-RU" sz="2600" dirty="0">
                <a:latin typeface="Bahnschrift Condensed" panose="020B0502040204020203" pitchFamily="34" charset="0"/>
              </a:rPr>
              <a:t>32.    Стили одежды.</a:t>
            </a:r>
          </a:p>
          <a:p>
            <a:r>
              <a:rPr lang="ru-RU" sz="2600" dirty="0">
                <a:latin typeface="Bahnschrift Condensed" panose="020B0502040204020203" pitchFamily="34" charset="0"/>
              </a:rPr>
              <a:t>33.    Выполнение работы в технике пэчворк.</a:t>
            </a:r>
          </a:p>
          <a:p>
            <a:r>
              <a:rPr lang="ru-RU" sz="2600" dirty="0">
                <a:latin typeface="Bahnschrift Condensed" panose="020B0502040204020203" pitchFamily="34" charset="0"/>
              </a:rPr>
              <a:t>34.    Специфика и сценарий проведения детского дня рождения.</a:t>
            </a:r>
          </a:p>
          <a:p>
            <a:r>
              <a:rPr lang="ru-RU" sz="2600" dirty="0">
                <a:latin typeface="Bahnschrift Condensed" panose="020B0502040204020203" pitchFamily="34" charset="0"/>
              </a:rPr>
              <a:t>35.    Декорирование домашней утвари.</a:t>
            </a:r>
          </a:p>
          <a:p>
            <a:r>
              <a:rPr lang="ru-RU" sz="2600" dirty="0">
                <a:latin typeface="Bahnschrift Condensed" panose="020B0502040204020203" pitchFamily="34" charset="0"/>
              </a:rPr>
              <a:t>36.    Новогоднее оформление.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33375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3BAA19-CCEB-40BB-913F-D4A38799EA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199" y="4960137"/>
            <a:ext cx="11164957" cy="1463040"/>
          </a:xfrm>
        </p:spPr>
        <p:txBody>
          <a:bodyPr>
            <a:normAutofit/>
          </a:bodyPr>
          <a:lstStyle/>
          <a:p>
            <a:pPr algn="ctr"/>
            <a:r>
              <a:rPr lang="ru-RU" sz="5400" dirty="0">
                <a:latin typeface="Bahnschrift Condensed" panose="020B0502040204020203" pitchFamily="34" charset="0"/>
              </a:rPr>
              <a:t>СПАСИБО ЗА ВНИМАНИЕ !!!</a:t>
            </a:r>
          </a:p>
        </p:txBody>
      </p:sp>
    </p:spTree>
    <p:extLst>
      <p:ext uri="{BB962C8B-B14F-4D97-AF65-F5344CB8AC3E}">
        <p14:creationId xmlns:p14="http://schemas.microsoft.com/office/powerpoint/2010/main" val="2384465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E62E2FF-C07E-42CD-A9A1-3CA7FF391B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296" y="291548"/>
            <a:ext cx="11807687" cy="629478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  <a:ea typeface="Times New Roman" panose="02020603050405020304" pitchFamily="18" charset="0"/>
              </a:rPr>
              <a:t>Современная система </a:t>
            </a:r>
            <a:r>
              <a:rPr lang="ru-RU" sz="3200" dirty="0"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обучения должна уйти от дисциплинарно-ориентированной модели в сторону проектно-созидательной.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  <a:ea typeface="Times New Roman" panose="02020603050405020304" pitchFamily="18" charset="0"/>
              </a:rPr>
              <a:t>Учащиеся</a:t>
            </a:r>
            <a:r>
              <a:rPr lang="ru-RU" sz="3200" dirty="0"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 должны быть включены в процессы моделирования, конструирования, исследования, создания.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  <a:ea typeface="Times New Roman" panose="02020603050405020304" pitchFamily="18" charset="0"/>
              </a:rPr>
              <a:t>В современном мире </a:t>
            </a:r>
            <a:r>
              <a:rPr lang="ru-RU" sz="3200" dirty="0"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важно не простое усвоение теории, а способность применять ее на практике.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  <a:ea typeface="Times New Roman" panose="02020603050405020304" pitchFamily="18" charset="0"/>
              </a:rPr>
              <a:t>Работа над проектом </a:t>
            </a:r>
            <a:r>
              <a:rPr lang="ru-RU" sz="3200" dirty="0"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активизирует мыслительную и познавательную деятельность учащихся, развивает критическое мышление, раскрывает творческие возможности детей, учит их искать нестандартные методы решения проблемы.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  <a:ea typeface="Times New Roman" panose="02020603050405020304" pitchFamily="18" charset="0"/>
              </a:rPr>
              <a:t>Проектная деятельность </a:t>
            </a:r>
            <a:r>
              <a:rPr lang="ru-RU" sz="3200" dirty="0"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охватывает все разделы школьного курса, помогает ребенку определиться со своими интересами и пристрастиями, понять, в какой сфере он бы хотел получать знания, в какой отрасли работать. </a:t>
            </a:r>
            <a:r>
              <a:rPr lang="ru-RU" sz="3200" dirty="0">
                <a:solidFill>
                  <a:srgbClr val="2C2D2E"/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 </a:t>
            </a:r>
            <a:endParaRPr lang="ru-RU" sz="3200" dirty="0">
              <a:effectLst/>
              <a:latin typeface="Bahnschrift Condensed" panose="020B0502040204020203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875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335B0F3-C5CA-4546-B18A-F528FA81E3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344557"/>
            <a:ext cx="11608904" cy="6281530"/>
          </a:xfrm>
        </p:spPr>
        <p:txBody>
          <a:bodyPr/>
          <a:lstStyle/>
          <a:p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  <a:ea typeface="Times New Roman" panose="02020603050405020304" pitchFamily="18" charset="0"/>
              </a:rPr>
              <a:t>Главные участники проекта— школьники</a:t>
            </a:r>
            <a:r>
              <a:rPr lang="ru-RU" sz="4000" dirty="0"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. Они выступают активными субъектами, авторами, инициируют разработку проекта и доведение его до конца. </a:t>
            </a:r>
          </a:p>
          <a:p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  <a:ea typeface="Times New Roman" panose="02020603050405020304" pitchFamily="18" charset="0"/>
              </a:rPr>
              <a:t>Роль учителя</a:t>
            </a:r>
            <a:r>
              <a:rPr lang="ru-RU" sz="4000" dirty="0"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 — заинтересовать, организовать, создать необходимые условия для реализации проекта, научить критически мыслить, искать доказательства для обоснования своей точки зрения. </a:t>
            </a:r>
          </a:p>
          <a:p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  <a:ea typeface="Times New Roman" panose="02020603050405020304" pitchFamily="18" charset="0"/>
              </a:rPr>
              <a:t>Родители </a:t>
            </a:r>
            <a:r>
              <a:rPr lang="ru-RU" sz="4000" dirty="0"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выступают в роли консультантов, обеспечивают моральную и материальную (при необходимости) поддержку, мотивируют детей добиваться своих целей.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4234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B13BC9-C38E-478D-B67D-D205D4BAE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322" y="212035"/>
            <a:ext cx="11449877" cy="834888"/>
          </a:xfrm>
        </p:spPr>
        <p:txBody>
          <a:bodyPr>
            <a:noAutofit/>
          </a:bodyPr>
          <a:lstStyle/>
          <a:p>
            <a:pPr marL="91440" marR="0" lvl="0" indent="-9144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Condensed" panose="020B0502040204020203" pitchFamily="34" charset="0"/>
                <a:ea typeface="Times New Roman" panose="02020603050405020304" pitchFamily="18" charset="0"/>
                <a:cs typeface="+mn-cs"/>
              </a:rPr>
              <a:t>В зависимости от количества участников, проекты делятся на 2 типа</a:t>
            </a:r>
            <a:endParaRPr lang="ru-RU" sz="3600" b="1" dirty="0">
              <a:latin typeface="Bahnschrift Condensed" panose="020B0502040204020203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C0DA0A-51B2-4D62-9605-479E51F0F7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21" y="1550505"/>
            <a:ext cx="11449877" cy="4651513"/>
          </a:xfrm>
        </p:spPr>
        <p:txBody>
          <a:bodyPr/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Bahnschrift Condensed" panose="020B0502040204020203" pitchFamily="34" charset="0"/>
                <a:ea typeface="Times New Roman" panose="02020603050405020304" pitchFamily="18" charset="0"/>
              </a:rPr>
              <a:t>Индивидуальные </a:t>
            </a:r>
          </a:p>
          <a:p>
            <a:r>
              <a:rPr lang="ru-RU" sz="3600" b="1" u="sng" dirty="0"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Плюс такого проекта: </a:t>
            </a:r>
            <a:r>
              <a:rPr lang="ru-RU" sz="3600" dirty="0"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педагог учитывает личные особенности и интересы ребенка, может устранить или свести к минимуму недостаток знаний, навыков и умений в конкретных областях, оказать благотворное влияние на формирование личности. </a:t>
            </a:r>
          </a:p>
          <a:p>
            <a:r>
              <a:rPr lang="ru-RU" sz="3600" b="1" u="sng" dirty="0"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Минус: </a:t>
            </a:r>
            <a:r>
              <a:rPr lang="ru-RU" sz="3600" dirty="0"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ученик не получает опыт работы в команде, не обогащается знаниями и опытом других участников, не перенимает их. Индивидуальный проект вести сложнее, чем командный.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6101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EC133A-FC95-40A1-84D0-AD7B7956F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434" y="231912"/>
            <a:ext cx="11463131" cy="722245"/>
          </a:xfrm>
        </p:spPr>
        <p:txBody>
          <a:bodyPr>
            <a:noAutofit/>
          </a:bodyPr>
          <a:lstStyle/>
          <a:p>
            <a:pPr algn="ctr"/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Condensed" panose="020B0502040204020203" pitchFamily="34" charset="0"/>
                <a:ea typeface="Times New Roman" panose="02020603050405020304" pitchFamily="18" charset="0"/>
                <a:cs typeface="+mn-cs"/>
              </a:rPr>
              <a:t>В зависимости от количества участников, проекты делятся на 2 типа</a:t>
            </a:r>
            <a:endParaRPr lang="ru-RU" sz="3600" b="1" dirty="0">
              <a:latin typeface="Bahnschrift Condensed" panose="020B0502040204020203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DBC7AB-4ECE-42E3-8AF8-88C8A1FEFB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018" y="1225826"/>
            <a:ext cx="11940208" cy="5400262"/>
          </a:xfrm>
        </p:spPr>
        <p:txBody>
          <a:bodyPr>
            <a:normAutofit fontScale="55000" lnSpcReduction="20000"/>
          </a:bodyPr>
          <a:lstStyle/>
          <a:p>
            <a:pPr marL="91440" marR="0" lvl="0" indent="-9144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3A299"/>
              </a:buClr>
              <a:buSzPct val="100000"/>
              <a:buFont typeface="Tw Cen MT" panose="020B0602020104020603" pitchFamily="34" charset="0"/>
              <a:buChar char=" "/>
              <a:tabLst/>
              <a:defRPr/>
            </a:pPr>
            <a:r>
              <a:rPr kumimoji="0" lang="ru-RU" sz="8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uLnTx/>
                <a:uFillTx/>
                <a:latin typeface="Bahnschrift Condensed" panose="020B0502040204020203" pitchFamily="34" charset="0"/>
                <a:ea typeface="Times New Roman" panose="02020603050405020304" pitchFamily="18" charset="0"/>
              </a:rPr>
              <a:t>Групповые</a:t>
            </a:r>
            <a:r>
              <a:rPr kumimoji="0" lang="ru-RU" sz="8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008080"/>
                </a:highlight>
                <a:uLnTx/>
                <a:uFillTx/>
                <a:latin typeface="Bahnschrift Condensed" panose="020B0502040204020203" pitchFamily="34" charset="0"/>
                <a:ea typeface="Times New Roman" panose="02020603050405020304" pitchFamily="18" charset="0"/>
              </a:rPr>
              <a:t> 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3A299"/>
              </a:buClr>
              <a:buSzPct val="100000"/>
              <a:buFont typeface="Tw Cen MT" panose="020B0602020104020603" pitchFamily="34" charset="0"/>
              <a:buChar char=" "/>
              <a:tabLst/>
              <a:defRPr/>
            </a:pPr>
            <a:r>
              <a:rPr kumimoji="0" lang="ru-RU" sz="58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Condensed" panose="020B0502040204020203" pitchFamily="34" charset="0"/>
                <a:ea typeface="Times New Roman" panose="02020603050405020304" pitchFamily="18" charset="0"/>
              </a:rPr>
              <a:t>Плюсы: </a:t>
            </a:r>
            <a:r>
              <a:rPr kumimoji="0" lang="ru-RU" sz="5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Condensed" panose="020B0502040204020203" pitchFamily="34" charset="0"/>
                <a:ea typeface="Times New Roman" panose="02020603050405020304" pitchFamily="18" charset="0"/>
              </a:rPr>
              <a:t>В группе формируются навыки сотрудничества, умение проявлять терпение, гибкость, уважать чужую точку зрения, аргументировать свою, грамотно распределять обязанности для достижения цели. 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3A299"/>
              </a:buClr>
              <a:buSzPct val="100000"/>
              <a:buFont typeface="Tw Cen MT" panose="020B0602020104020603" pitchFamily="34" charset="0"/>
              <a:buChar char=" "/>
              <a:tabLst/>
              <a:defRPr/>
            </a:pPr>
            <a:r>
              <a:rPr kumimoji="0" lang="ru-RU" sz="5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Condensed" panose="020B0502040204020203" pitchFamily="34" charset="0"/>
                <a:ea typeface="Times New Roman" panose="02020603050405020304" pitchFamily="18" charset="0"/>
              </a:rPr>
              <a:t>Участники могут проявить свои сильные стороны. 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3A299"/>
              </a:buClr>
              <a:buSzPct val="100000"/>
              <a:buFont typeface="Tw Cen MT" panose="020B0602020104020603" pitchFamily="34" charset="0"/>
              <a:buChar char=" "/>
              <a:tabLst/>
              <a:defRPr/>
            </a:pPr>
            <a:r>
              <a:rPr kumimoji="0" lang="ru-RU" sz="5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Condensed" panose="020B0502040204020203" pitchFamily="34" charset="0"/>
                <a:ea typeface="Times New Roman" panose="02020603050405020304" pitchFamily="18" charset="0"/>
              </a:rPr>
              <a:t>В группе создается психологически комфортная обстановка, что важно для детей, страдающих тревожностью, неуверенностью, имеющих низкий статус в классе. 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3A299"/>
              </a:buClr>
              <a:buSzPct val="100000"/>
              <a:buFont typeface="Tw Cen MT" panose="020B0602020104020603" pitchFamily="34" charset="0"/>
              <a:buChar char=" "/>
              <a:tabLst/>
              <a:defRPr/>
            </a:pPr>
            <a:r>
              <a:rPr kumimoji="0" lang="ru-RU" sz="58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uLnTx/>
                <a:uFillTx/>
                <a:latin typeface="Bahnschrift Condensed" panose="020B0502040204020203" pitchFamily="34" charset="0"/>
                <a:ea typeface="Times New Roman" panose="02020603050405020304" pitchFamily="18" charset="0"/>
              </a:rPr>
              <a:t>Отрицательная сторона</a:t>
            </a:r>
            <a:r>
              <a:rPr kumimoji="0" lang="ru-RU" sz="5800" b="1" i="0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uLnTx/>
                <a:uFillTx/>
                <a:latin typeface="Bahnschrift Condensed" panose="020B0502040204020203" pitchFamily="34" charset="0"/>
                <a:ea typeface="Times New Roman" panose="02020603050405020304" pitchFamily="18" charset="0"/>
              </a:rPr>
              <a:t>:</a:t>
            </a:r>
            <a:r>
              <a:rPr kumimoji="0" lang="ru-RU" sz="5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hnschrif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kumimoji="0" lang="ru-RU" sz="5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Condensed" panose="020B0502040204020203" pitchFamily="34" charset="0"/>
                <a:ea typeface="Times New Roman" panose="02020603050405020304" pitchFamily="18" charset="0"/>
              </a:rPr>
              <a:t>неактивные участники «выезжают» на активных, разделяя с ними результаты труда, поэтому трудно оценить объективно работу каждого ученика. 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3A299"/>
              </a:buClr>
              <a:buSzPct val="100000"/>
              <a:buFont typeface="Tw Cen MT" panose="020B0602020104020603" pitchFamily="34" charset="0"/>
              <a:buChar char=" "/>
              <a:tabLst/>
              <a:defRPr/>
            </a:pPr>
            <a:r>
              <a:rPr kumimoji="0" lang="ru-RU" sz="5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Condensed" panose="020B0502040204020203" pitchFamily="34" charset="0"/>
                <a:ea typeface="Times New Roman" panose="02020603050405020304" pitchFamily="18" charset="0"/>
              </a:rPr>
              <a:t>Групповая работа снижает уровень личной ответственности за результат, не дает возможность получить всесторонний опыт.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5410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68461D-FE1A-448D-ADE9-971756F48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1"/>
            <a:ext cx="9720072" cy="1245704"/>
          </a:xfrm>
        </p:spPr>
        <p:txBody>
          <a:bodyPr/>
          <a:lstStyle/>
          <a:p>
            <a:pPr algn="ctr"/>
            <a:r>
              <a:rPr kumimoji="0" lang="ru-RU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uLnTx/>
                <a:uFillTx/>
                <a:latin typeface="Bahnschrift Condensed" panose="020B0502040204020203" pitchFamily="34" charset="0"/>
                <a:ea typeface="Times New Roman" panose="02020603050405020304" pitchFamily="18" charset="0"/>
              </a:rPr>
              <a:t>Групповые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E2B1D50-1022-4258-AD9D-27C5D68047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026" y="914401"/>
            <a:ext cx="11860695" cy="5539408"/>
          </a:xfrm>
        </p:spPr>
        <p:txBody>
          <a:bodyPr>
            <a:noAutofit/>
          </a:bodyPr>
          <a:lstStyle/>
          <a:p>
            <a:r>
              <a:rPr lang="ru-RU" sz="3200" dirty="0">
                <a:latin typeface="Bahnschrift Condensed" panose="020B0502040204020203" pitchFamily="34" charset="0"/>
              </a:rPr>
              <a:t>Коллективная проектная деятельность несет облегчение, </a:t>
            </a:r>
            <a:r>
              <a:rPr lang="ru-RU" sz="3200" u="sng" dirty="0">
                <a:latin typeface="Bahnschrift Condensed" panose="020B0502040204020203" pitchFamily="34" charset="0"/>
              </a:rPr>
              <a:t>экономит время</a:t>
            </a:r>
            <a:r>
              <a:rPr lang="ru-RU" sz="3200" dirty="0">
                <a:latin typeface="Bahnschrift Condensed" panose="020B0502040204020203" pitchFamily="34" charset="0"/>
              </a:rPr>
              <a:t>, т.к. над проблемой работают сразу несколько человек. </a:t>
            </a:r>
          </a:p>
          <a:p>
            <a:r>
              <a:rPr lang="ru-RU" sz="3200" dirty="0">
                <a:latin typeface="Bahnschrift Condensed" panose="020B0502040204020203" pitchFamily="34" charset="0"/>
              </a:rPr>
              <a:t>Но и имеет свои трудности – </a:t>
            </a:r>
            <a:r>
              <a:rPr lang="ru-RU" sz="3200" u="sng" dirty="0">
                <a:latin typeface="Bahnschrift Condensed" panose="020B0502040204020203" pitchFamily="34" charset="0"/>
              </a:rPr>
              <a:t>совместимость участников проекта. </a:t>
            </a:r>
          </a:p>
          <a:p>
            <a:r>
              <a:rPr lang="ru-RU" sz="3200" dirty="0">
                <a:latin typeface="Bahnschrift Condensed" panose="020B0502040204020203" pitchFamily="34" charset="0"/>
              </a:rPr>
              <a:t>И здесь важную роль играет </a:t>
            </a:r>
            <a:r>
              <a:rPr lang="ru-RU" sz="3200" u="sng" dirty="0">
                <a:latin typeface="Bahnschrift Condensed" panose="020B0502040204020203" pitchFamily="34" charset="0"/>
              </a:rPr>
              <a:t>учитель</a:t>
            </a:r>
            <a:r>
              <a:rPr lang="ru-RU" sz="3200" dirty="0">
                <a:latin typeface="Bahnschrift Condensed" panose="020B0502040204020203" pitchFamily="34" charset="0"/>
              </a:rPr>
              <a:t>! Именно он </a:t>
            </a:r>
            <a:r>
              <a:rPr lang="ru-RU" sz="3200" u="sng" dirty="0">
                <a:latin typeface="Bahnschrift Condensed" panose="020B0502040204020203" pitchFamily="34" charset="0"/>
              </a:rPr>
              <a:t>должен правильно сформировать бригаду</a:t>
            </a:r>
            <a:r>
              <a:rPr lang="ru-RU" sz="3200" dirty="0">
                <a:latin typeface="Bahnschrift Condensed" panose="020B0502040204020203" pitchFamily="34" charset="0"/>
              </a:rPr>
              <a:t>, порекомендовать назначить руководителями проекта и отделов определенных учеников, опираясь на их способности, дать возможность каждому почувствовать свою значимость и важность именно на этом месте, </a:t>
            </a:r>
            <a:r>
              <a:rPr lang="ru-RU" sz="3200" u="sng" dirty="0">
                <a:latin typeface="Bahnschrift Condensed" panose="020B0502040204020203" pitchFamily="34" charset="0"/>
              </a:rPr>
              <a:t>объединить всех одной идеей. </a:t>
            </a:r>
          </a:p>
          <a:p>
            <a:r>
              <a:rPr lang="ru-RU" sz="3200" dirty="0">
                <a:latin typeface="Bahnschrift Condensed" panose="020B0502040204020203" pitchFamily="34" charset="0"/>
              </a:rPr>
              <a:t>Для этого </a:t>
            </a:r>
            <a:r>
              <a:rPr lang="ru-RU" sz="3200" u="sng" dirty="0">
                <a:latin typeface="Bahnschrift Condensed" panose="020B0502040204020203" pitchFamily="34" charset="0"/>
              </a:rPr>
              <a:t>создаются проектные отделы</a:t>
            </a:r>
            <a:r>
              <a:rPr lang="ru-RU" sz="3200" dirty="0">
                <a:latin typeface="Bahnschrift Condensed" panose="020B0502040204020203" pitchFamily="34" charset="0"/>
              </a:rPr>
              <a:t>: маркетинга, дизайнерский, конструкторский, технологический, производственный и т.д., в зависимости от вида изделия и рода деятельности. </a:t>
            </a:r>
            <a:r>
              <a:rPr lang="ru-RU" sz="3200" u="sng" dirty="0">
                <a:latin typeface="Bahnschrift Condensed" panose="020B0502040204020203" pitchFamily="34" charset="0"/>
              </a:rPr>
              <a:t>Каждый</a:t>
            </a:r>
            <a:r>
              <a:rPr lang="ru-RU" sz="3200" dirty="0">
                <a:latin typeface="Bahnschrift Condensed" panose="020B0502040204020203" pitchFamily="34" charset="0"/>
              </a:rPr>
              <a:t> найдет себе достойное место и </a:t>
            </a:r>
            <a:r>
              <a:rPr lang="ru-RU" sz="3200" u="sng" dirty="0">
                <a:latin typeface="Bahnschrift Condensed" panose="020B0502040204020203" pitchFamily="34" charset="0"/>
              </a:rPr>
              <a:t>будет востребован!</a:t>
            </a:r>
          </a:p>
        </p:txBody>
      </p:sp>
    </p:spTree>
    <p:extLst>
      <p:ext uri="{BB962C8B-B14F-4D97-AF65-F5344CB8AC3E}">
        <p14:creationId xmlns:p14="http://schemas.microsoft.com/office/powerpoint/2010/main" val="1383460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91CC12-94AE-4755-A736-2147439DE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826" y="530086"/>
            <a:ext cx="11290852" cy="1192697"/>
          </a:xfrm>
        </p:spPr>
        <p:txBody>
          <a:bodyPr>
            <a:noAutofit/>
          </a:bodyPr>
          <a:lstStyle/>
          <a:p>
            <a:pPr algn="ctr"/>
            <a:r>
              <a:rPr lang="ru-RU" sz="4800" dirty="0">
                <a:latin typeface="Bahnschrift Condensed" panose="020B0502040204020203" pitchFamily="34" charset="0"/>
              </a:rPr>
              <a:t>Процесс творчества совершается в 3 этапа.</a:t>
            </a:r>
            <a:br>
              <a:rPr lang="ru-RU" sz="4800" dirty="0">
                <a:latin typeface="Bahnschrift Condensed" panose="020B0502040204020203" pitchFamily="34" charset="0"/>
              </a:rPr>
            </a:br>
            <a:endParaRPr lang="ru-RU" sz="4800" dirty="0">
              <a:latin typeface="Bahnschrift Condensed" panose="020B0502040204020203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54779E-4F87-42FA-BC0B-3DD1DA2FA7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296" y="1577009"/>
            <a:ext cx="11741426" cy="494306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3600" dirty="0">
                <a:latin typeface="Bahnschrift Condensed" panose="020B0502040204020203" pitchFamily="34" charset="0"/>
              </a:rPr>
              <a:t>Характеризуется возникновением в ходе познания проблемной ситуации, первоначальным анализом и формулировкой проблемы.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600" dirty="0">
                <a:latin typeface="Bahnschrift Condensed" panose="020B0502040204020203" pitchFamily="34" charset="0"/>
              </a:rPr>
              <a:t>Этап поиска пути решения проблемы, который может быть найден при изучении соответствующей литературы, при выполнении исследований, иногда интуитивно.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600" dirty="0">
                <a:latin typeface="Bahnschrift Condensed" panose="020B0502040204020203" pitchFamily="34" charset="0"/>
              </a:rPr>
              <a:t>Этап претворения найденного (или угаданного) принципа решения проблемы и его проверка. На этом этапе принцип решения реализуется в виде определенных результатов творчества: разработка новой конструкции, разработка нового учебного проекта и т. 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1738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B91F6D-AA38-4CD4-B10F-61C4AA980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443" y="145774"/>
            <a:ext cx="11357114" cy="128546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Bahnschrift Condensed" panose="020B0502040204020203" pitchFamily="34" charset="0"/>
              </a:rPr>
              <a:t>1 ЭТАП</a:t>
            </a:r>
            <a:br>
              <a:rPr lang="ru-RU" dirty="0">
                <a:latin typeface="Bahnschrift Condensed" panose="020B0502040204020203" pitchFamily="34" charset="0"/>
              </a:rPr>
            </a:br>
            <a:r>
              <a:rPr lang="ru-RU" dirty="0">
                <a:latin typeface="Bahnschrift Condensed" panose="020B0502040204020203" pitchFamily="34" charset="0"/>
              </a:rPr>
              <a:t>поисково-исследовательский (организационный)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A4B0C1-9735-4807-8BCA-78B4B54AB6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044" y="1722783"/>
            <a:ext cx="11635408" cy="4989443"/>
          </a:xfrm>
        </p:spPr>
        <p:txBody>
          <a:bodyPr>
            <a:normAutofit/>
          </a:bodyPr>
          <a:lstStyle/>
          <a:p>
            <a:pPr algn="ctr"/>
            <a:endParaRPr lang="ru-RU" sz="3200" dirty="0">
              <a:latin typeface="Bahnschrift Condensed" panose="020B0502040204020203" pitchFamily="34" charset="0"/>
            </a:endParaRPr>
          </a:p>
          <a:p>
            <a:pPr algn="ctr">
              <a:buFont typeface="Wingdings" panose="05000000000000000000" pitchFamily="2" charset="2"/>
              <a:buChar char="v"/>
            </a:pPr>
            <a:r>
              <a:rPr lang="ru-RU" sz="3600" dirty="0">
                <a:latin typeface="Bahnschrift Condensed" panose="020B0502040204020203" pitchFamily="34" charset="0"/>
              </a:rPr>
              <a:t>Основан на умении генерировать и анализировать идеи, </a:t>
            </a:r>
          </a:p>
          <a:p>
            <a:pPr algn="ctr"/>
            <a:r>
              <a:rPr lang="ru-RU" sz="3600" dirty="0">
                <a:latin typeface="Bahnschrift Condensed" panose="020B0502040204020203" pitchFamily="34" charset="0"/>
              </a:rPr>
              <a:t>формулировать тему учебного проекта – проблемы. </a:t>
            </a:r>
          </a:p>
          <a:p>
            <a:pPr algn="ctr"/>
            <a:endParaRPr lang="ru-RU" sz="3600" dirty="0">
              <a:latin typeface="Bahnschrift Condensed" panose="020B0502040204020203" pitchFamily="34" charset="0"/>
            </a:endParaRPr>
          </a:p>
          <a:p>
            <a:pPr algn="ctr">
              <a:buFont typeface="Wingdings" panose="05000000000000000000" pitchFamily="2" charset="2"/>
              <a:buChar char="v"/>
            </a:pPr>
            <a:r>
              <a:rPr lang="ru-RU" sz="3600" dirty="0">
                <a:latin typeface="Bahnschrift Condensed" panose="020B0502040204020203" pitchFamily="34" charset="0"/>
              </a:rPr>
              <a:t>Источниками информации могут быть учебники, справочники, журналы, книги, газеты, радио и телевидение, беседы по телефону, базы данных на электронных носителях, в системе “Интернет”, специальных каталогах и др. </a:t>
            </a:r>
          </a:p>
        </p:txBody>
      </p:sp>
    </p:spTree>
    <p:extLst>
      <p:ext uri="{BB962C8B-B14F-4D97-AF65-F5344CB8AC3E}">
        <p14:creationId xmlns:p14="http://schemas.microsoft.com/office/powerpoint/2010/main" val="15820405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Integral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A41AC481-B287-49C8-90EF-C669597D2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16069</TotalTime>
  <Words>2247</Words>
  <Application>Microsoft Office PowerPoint</Application>
  <PresentationFormat>Широкоэкранный</PresentationFormat>
  <Paragraphs>191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4" baseType="lpstr">
      <vt:lpstr>Bahnschrift Condensed</vt:lpstr>
      <vt:lpstr>Calibri</vt:lpstr>
      <vt:lpstr>Tw Cen MT</vt:lpstr>
      <vt:lpstr>Tw Cen MT Condensed</vt:lpstr>
      <vt:lpstr>Wingdings</vt:lpstr>
      <vt:lpstr>Wingdings 3</vt:lpstr>
      <vt:lpstr>Интеграл</vt:lpstr>
      <vt:lpstr>Методическое сопровождение  проектной деятельности</vt:lpstr>
      <vt:lpstr>Китайская мудрость гласит: самая длинная дорога начинается  с первого шага. </vt:lpstr>
      <vt:lpstr>Презентация PowerPoint</vt:lpstr>
      <vt:lpstr>Презентация PowerPoint</vt:lpstr>
      <vt:lpstr>В зависимости от количества участников, проекты делятся на 2 типа</vt:lpstr>
      <vt:lpstr>В зависимости от количества участников, проекты делятся на 2 типа</vt:lpstr>
      <vt:lpstr>Групповые</vt:lpstr>
      <vt:lpstr>Процесс творчества совершается в 3 этапа. </vt:lpstr>
      <vt:lpstr>1 ЭТАП поисково-исследовательский (организационный)</vt:lpstr>
      <vt:lpstr>Презентация PowerPoint</vt:lpstr>
      <vt:lpstr>специальный прием  “звездочка обдумывания”</vt:lpstr>
      <vt:lpstr>2 этап  конструкционно-технологический</vt:lpstr>
      <vt:lpstr>Во 2 этап входят</vt:lpstr>
      <vt:lpstr>3 этап заключительный – презентационный</vt:lpstr>
      <vt:lpstr>Основное направление этого этапа –  защита проекта</vt:lpstr>
      <vt:lpstr>Успешность выполнения учебного проекта окончательно выясняется на его защите</vt:lpstr>
      <vt:lpstr>Презентация PowerPoint</vt:lpstr>
      <vt:lpstr>Критерии оценки проектных работ </vt:lpstr>
      <vt:lpstr>Вопросы в помощь проектанту для самооценки изготовленного изделия и себя, как его создателя</vt:lpstr>
      <vt:lpstr>Вопросы в помощь проектанту для самооценки изготовленного изделия и себя, как его создателя</vt:lpstr>
      <vt:lpstr>Методические рекомендации ученику  по выполнению учебного проекта</vt:lpstr>
      <vt:lpstr>Методические рекомендации ученику  по выполнению учебного проекта</vt:lpstr>
      <vt:lpstr>Презентация PowerPoint</vt:lpstr>
      <vt:lpstr>Результаты обучения методом проекта</vt:lpstr>
      <vt:lpstr>Тематика исследовательских и  проектных работ учащихся</vt:lpstr>
      <vt:lpstr>Тематика исследовательских и  проектных работ учащихся</vt:lpstr>
      <vt:lpstr>СПАСИБО ЗА ВНИМАНИЕ 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Методическое сопровождение проектной деятельности</dc:title>
  <dc:creator>Lenovo</dc:creator>
  <cp:lastModifiedBy>Lenovo</cp:lastModifiedBy>
  <cp:revision>26</cp:revision>
  <dcterms:created xsi:type="dcterms:W3CDTF">2025-12-10T08:10:28Z</dcterms:created>
  <dcterms:modified xsi:type="dcterms:W3CDTF">2025-12-22T03:43:33Z</dcterms:modified>
</cp:coreProperties>
</file>