
<file path=[Content_Types].xml><?xml version="1.0" encoding="utf-8"?>
<Types xmlns="http://schemas.openxmlformats.org/package/2006/content-types">
  <Default Extension="bin" ContentType="application/vnd.openxmlformats-officedocument.oleObject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6"/>
  </p:notesMasterIdLst>
  <p:sldIdLst>
    <p:sldId id="328" r:id="rId2"/>
    <p:sldId id="299" r:id="rId3"/>
    <p:sldId id="366" r:id="rId4"/>
    <p:sldId id="300" r:id="rId5"/>
    <p:sldId id="258" r:id="rId6"/>
    <p:sldId id="370" r:id="rId7"/>
    <p:sldId id="371" r:id="rId8"/>
    <p:sldId id="342" r:id="rId9"/>
    <p:sldId id="343" r:id="rId10"/>
    <p:sldId id="344" r:id="rId11"/>
    <p:sldId id="345" r:id="rId12"/>
    <p:sldId id="350" r:id="rId13"/>
    <p:sldId id="352" r:id="rId14"/>
    <p:sldId id="353" r:id="rId15"/>
    <p:sldId id="355" r:id="rId16"/>
    <p:sldId id="356" r:id="rId17"/>
    <p:sldId id="360" r:id="rId18"/>
    <p:sldId id="361" r:id="rId19"/>
    <p:sldId id="362" r:id="rId20"/>
    <p:sldId id="363" r:id="rId21"/>
    <p:sldId id="364" r:id="rId22"/>
    <p:sldId id="367" r:id="rId23"/>
    <p:sldId id="368" r:id="rId24"/>
    <p:sldId id="298" r:id="rId2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90" d="100"/>
          <a:sy n="90" d="100"/>
        </p:scale>
        <p:origin x="516" y="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1C25045-B4AB-4A75-9613-F89B061BA3DE}" type="datetimeFigureOut">
              <a:rPr lang="ru-RU" smtClean="0"/>
              <a:pPr/>
              <a:t>23.12.2025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E8E5B9B-2A83-4080-B193-910F1794DF0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3842237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746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317625" y="877888"/>
            <a:ext cx="4221163" cy="3165475"/>
          </a:xfrm>
          <a:solidFill>
            <a:srgbClr val="FFFFFF"/>
          </a:solidFill>
          <a:ln>
            <a:solidFill>
              <a:srgbClr val="000000"/>
            </a:solidFill>
            <a:miter lim="800000"/>
          </a:ln>
        </p:spPr>
      </p:sp>
      <p:sp>
        <p:nvSpPr>
          <p:cNvPr id="159747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1060450" y="4349750"/>
            <a:ext cx="4741863" cy="3513138"/>
          </a:xfrm>
          <a:noFill/>
          <a:ln/>
        </p:spPr>
        <p:txBody>
          <a:bodyPr wrap="none" anchor="ctr"/>
          <a:lstStyle/>
          <a:p>
            <a:endParaRPr lang="ru-RU" altLang="ru-RU" smtClean="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9260786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56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>
                <a:latin typeface="Arial" charset="0"/>
              </a:rPr>
              <a:t>Познай пословицу</a:t>
            </a:r>
          </a:p>
        </p:txBody>
      </p:sp>
    </p:spTree>
    <p:extLst>
      <p:ext uri="{BB962C8B-B14F-4D97-AF65-F5344CB8AC3E}">
        <p14:creationId xmlns:p14="http://schemas.microsoft.com/office/powerpoint/2010/main" val="270161254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F743E0-7D22-4E71-AAD6-B4007720E5B9}" type="datetimeFigureOut">
              <a:rPr lang="ru-RU" smtClean="0"/>
              <a:pPr/>
              <a:t>23.12.2025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441F2F-6F98-4670-A761-BE246BD3353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F743E0-7D22-4E71-AAD6-B4007720E5B9}" type="datetimeFigureOut">
              <a:rPr lang="ru-RU" smtClean="0"/>
              <a:pPr/>
              <a:t>23.12.2025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441F2F-6F98-4670-A761-BE246BD3353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F743E0-7D22-4E71-AAD6-B4007720E5B9}" type="datetimeFigureOut">
              <a:rPr lang="ru-RU" smtClean="0"/>
              <a:pPr/>
              <a:t>23.12.2025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441F2F-6F98-4670-A761-BE246BD3353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1513" y="503238"/>
            <a:ext cx="7807325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</p:spTree>
  </p:cSld>
  <p:clrMapOvr>
    <a:masterClrMapping/>
  </p:clrMapOvr>
  <p:transition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Заголов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AF2F7023-4813-48B2-ADE8-7BB847F79A6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blinds dir="vert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F743E0-7D22-4E71-AAD6-B4007720E5B9}" type="datetimeFigureOut">
              <a:rPr lang="ru-RU" smtClean="0"/>
              <a:pPr/>
              <a:t>23.12.2025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441F2F-6F98-4670-A761-BE246BD3353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F743E0-7D22-4E71-AAD6-B4007720E5B9}" type="datetimeFigureOut">
              <a:rPr lang="ru-RU" smtClean="0"/>
              <a:pPr/>
              <a:t>23.12.2025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441F2F-6F98-4670-A761-BE246BD3353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F743E0-7D22-4E71-AAD6-B4007720E5B9}" type="datetimeFigureOut">
              <a:rPr lang="ru-RU" smtClean="0"/>
              <a:pPr/>
              <a:t>23.12.2025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441F2F-6F98-4670-A761-BE246BD3353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F743E0-7D22-4E71-AAD6-B4007720E5B9}" type="datetimeFigureOut">
              <a:rPr lang="ru-RU" smtClean="0"/>
              <a:pPr/>
              <a:t>23.12.2025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441F2F-6F98-4670-A761-BE246BD3353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F743E0-7D22-4E71-AAD6-B4007720E5B9}" type="datetimeFigureOut">
              <a:rPr lang="ru-RU" smtClean="0"/>
              <a:pPr/>
              <a:t>23.12.2025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441F2F-6F98-4670-A761-BE246BD3353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F743E0-7D22-4E71-AAD6-B4007720E5B9}" type="datetimeFigureOut">
              <a:rPr lang="ru-RU" smtClean="0"/>
              <a:pPr/>
              <a:t>23.12.2025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441F2F-6F98-4670-A761-BE246BD3353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F743E0-7D22-4E71-AAD6-B4007720E5B9}" type="datetimeFigureOut">
              <a:rPr lang="ru-RU" smtClean="0"/>
              <a:pPr/>
              <a:t>23.12.2025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441F2F-6F98-4670-A761-BE246BD3353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F743E0-7D22-4E71-AAD6-B4007720E5B9}" type="datetimeFigureOut">
              <a:rPr lang="ru-RU" smtClean="0"/>
              <a:pPr/>
              <a:t>23.12.2025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441F2F-6F98-4670-A761-BE246BD3353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DF743E0-7D22-4E71-AAD6-B4007720E5B9}" type="datetimeFigureOut">
              <a:rPr lang="ru-RU" smtClean="0"/>
              <a:pPr/>
              <a:t>23.12.2025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6441F2F-6F98-4670-A761-BE246BD3353A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1" r:id="rId12"/>
    <p:sldLayoutId id="2147483662" r:id="rId13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slide" Target="slide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slide" Target="slide5.xml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slide" Target="slide5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slide" Target="slide5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" Target="slide5.xml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" Target="slide5.xml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slide" Target="slide5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slide" Target="slide5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wmf"/><Relationship Id="rId13" Type="http://schemas.openxmlformats.org/officeDocument/2006/relationships/slide" Target="slide22.xml"/><Relationship Id="rId3" Type="http://schemas.openxmlformats.org/officeDocument/2006/relationships/notesSlide" Target="../notesSlides/notesSlide2.xml"/><Relationship Id="rId7" Type="http://schemas.openxmlformats.org/officeDocument/2006/relationships/oleObject" Target="../embeddings/oleObject1.bin"/><Relationship Id="rId12" Type="http://schemas.openxmlformats.org/officeDocument/2006/relationships/slide" Target="slide14.xml"/><Relationship Id="rId17" Type="http://schemas.openxmlformats.org/officeDocument/2006/relationships/slide" Target="slide12.xml"/><Relationship Id="rId2" Type="http://schemas.openxmlformats.org/officeDocument/2006/relationships/slideLayout" Target="../slideLayouts/slideLayout7.xml"/><Relationship Id="rId16" Type="http://schemas.openxmlformats.org/officeDocument/2006/relationships/slide" Target="slide8.xml"/><Relationship Id="rId1" Type="http://schemas.openxmlformats.org/officeDocument/2006/relationships/vmlDrawing" Target="../drawings/vmlDrawing1.vml"/><Relationship Id="rId6" Type="http://schemas.openxmlformats.org/officeDocument/2006/relationships/slide" Target="slide24.xml"/><Relationship Id="rId11" Type="http://schemas.openxmlformats.org/officeDocument/2006/relationships/slide" Target="slide15.xml"/><Relationship Id="rId5" Type="http://schemas.openxmlformats.org/officeDocument/2006/relationships/slide" Target="slide17.xml"/><Relationship Id="rId15" Type="http://schemas.openxmlformats.org/officeDocument/2006/relationships/slide" Target="slide9.xml"/><Relationship Id="rId10" Type="http://schemas.openxmlformats.org/officeDocument/2006/relationships/slide" Target="slide23.xml"/><Relationship Id="rId4" Type="http://schemas.openxmlformats.org/officeDocument/2006/relationships/slide" Target="slide13.xml"/><Relationship Id="rId9" Type="http://schemas.openxmlformats.org/officeDocument/2006/relationships/slide" Target="slide2.xml"/><Relationship Id="rId14" Type="http://schemas.openxmlformats.org/officeDocument/2006/relationships/slide" Target="slide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slide" Target="slide5.xml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slide" Target="slide5.xml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" Target="slide5.xml"/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3" name="Rectangle 3"/>
          <p:cNvSpPr>
            <a:spLocks noGrp="1"/>
          </p:cNvSpPr>
          <p:nvPr>
            <p:ph type="body" idx="1"/>
          </p:nvPr>
        </p:nvSpPr>
        <p:spPr>
          <a:xfrm>
            <a:off x="971550" y="260350"/>
            <a:ext cx="7715250" cy="5865813"/>
          </a:xfrm>
        </p:spPr>
        <p:txBody>
          <a:bodyPr/>
          <a:lstStyle/>
          <a:p>
            <a:pPr algn="ctr" eaLnBrk="1" hangingPunct="1">
              <a:buFont typeface="Arial" charset="0"/>
              <a:buNone/>
              <a:defRPr/>
            </a:pPr>
            <a:r>
              <a:rPr lang="ru-RU" sz="3600" b="1" i="1" dirty="0" smtClean="0">
                <a:solidFill>
                  <a:schemeClr val="hlink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Да, путь познания не гладок.</a:t>
            </a:r>
          </a:p>
          <a:p>
            <a:pPr algn="ctr" eaLnBrk="1" hangingPunct="1">
              <a:buFont typeface="Arial" charset="0"/>
              <a:buNone/>
              <a:defRPr/>
            </a:pPr>
            <a:r>
              <a:rPr lang="ru-RU" sz="3600" b="1" i="1" dirty="0" smtClean="0">
                <a:solidFill>
                  <a:schemeClr val="hlink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Но знайте вы со школьных лет:</a:t>
            </a:r>
          </a:p>
          <a:p>
            <a:pPr algn="ctr" eaLnBrk="1" hangingPunct="1">
              <a:buFont typeface="Arial" charset="0"/>
              <a:buNone/>
              <a:defRPr/>
            </a:pPr>
            <a:r>
              <a:rPr lang="ru-RU" sz="3600" b="1" i="1" dirty="0" smtClean="0">
                <a:solidFill>
                  <a:schemeClr val="hlink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Загадок больше, чем разгадок, </a:t>
            </a:r>
          </a:p>
          <a:p>
            <a:pPr algn="ctr" eaLnBrk="1" hangingPunct="1">
              <a:buFont typeface="Arial" charset="0"/>
              <a:buNone/>
              <a:defRPr/>
            </a:pPr>
            <a:r>
              <a:rPr lang="ru-RU" sz="3600" b="1" i="1" dirty="0" smtClean="0">
                <a:solidFill>
                  <a:schemeClr val="hlink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И поискам предела нет</a:t>
            </a:r>
            <a:r>
              <a:rPr lang="ru-RU" sz="3600" b="1" i="1" dirty="0" smtClean="0">
                <a:solidFill>
                  <a:schemeClr val="hlink"/>
                </a:solidFill>
              </a:rPr>
              <a:t>.</a:t>
            </a:r>
          </a:p>
          <a:p>
            <a:pPr eaLnBrk="1" hangingPunct="1">
              <a:buFont typeface="Arial" charset="0"/>
              <a:buNone/>
              <a:defRPr/>
            </a:pPr>
            <a:endParaRPr lang="ru-RU" sz="3600" b="1" i="1" dirty="0" smtClean="0">
              <a:solidFill>
                <a:schemeClr val="hlink"/>
              </a:solidFill>
            </a:endParaRPr>
          </a:p>
          <a:p>
            <a:pPr algn="ctr" eaLnBrk="1" hangingPunct="1">
              <a:buFont typeface="Arial" charset="0"/>
              <a:buNone/>
              <a:defRPr/>
            </a:pPr>
            <a:r>
              <a:rPr lang="ru-RU" sz="4000" b="1" i="1" dirty="0" smtClean="0">
                <a:solidFill>
                  <a:srgbClr val="FF3399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Величие человека – </a:t>
            </a:r>
          </a:p>
          <a:p>
            <a:pPr algn="ctr" eaLnBrk="1" hangingPunct="1">
              <a:buFont typeface="Arial" charset="0"/>
              <a:buNone/>
              <a:defRPr/>
            </a:pPr>
            <a:r>
              <a:rPr lang="ru-RU" sz="4000" b="1" i="1" dirty="0" smtClean="0">
                <a:solidFill>
                  <a:srgbClr val="FF3399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  в его способности мыслить.</a:t>
            </a:r>
          </a:p>
          <a:p>
            <a:pPr eaLnBrk="1" hangingPunct="1">
              <a:buFont typeface="Arial" charset="0"/>
              <a:buNone/>
              <a:defRPr/>
            </a:pPr>
            <a:r>
              <a:rPr lang="ru-RU" dirty="0" smtClean="0"/>
              <a:t>                                                    </a:t>
            </a:r>
            <a:r>
              <a:rPr lang="ru-RU" b="1" dirty="0" smtClean="0"/>
              <a:t>Б. Паскаль</a:t>
            </a:r>
          </a:p>
          <a:p>
            <a:pPr eaLnBrk="1" hangingPunct="1">
              <a:buFont typeface="Arial" charset="0"/>
              <a:buNone/>
              <a:defRPr/>
            </a:pPr>
            <a:endParaRPr lang="ru-RU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FF0000"/>
                </a:solidFill>
              </a:rPr>
              <a:t>В е щество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000364" y="1285860"/>
            <a:ext cx="3000396" cy="5286412"/>
          </a:xfrm>
        </p:spPr>
        <p:txBody>
          <a:bodyPr>
            <a:normAutofit fontScale="77500" lnSpcReduction="20000"/>
          </a:bodyPr>
          <a:lstStyle/>
          <a:p>
            <a:pPr>
              <a:buNone/>
            </a:pPr>
            <a:r>
              <a:rPr lang="ru-RU" dirty="0" smtClean="0"/>
              <a:t>                                   </a:t>
            </a:r>
            <a:r>
              <a:rPr lang="ru-RU" sz="50000" dirty="0" smtClean="0">
                <a:solidFill>
                  <a:srgbClr val="0070C0"/>
                </a:solidFill>
              </a:rPr>
              <a:t>е</a:t>
            </a:r>
            <a:endParaRPr lang="ru-RU" sz="50000" dirty="0">
              <a:solidFill>
                <a:srgbClr val="0070C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071934" y="3357562"/>
            <a:ext cx="12858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   </a:t>
            </a:r>
            <a:r>
              <a:rPr lang="ru-RU" b="1" dirty="0" smtClean="0"/>
              <a:t>щество</a:t>
            </a:r>
            <a:endParaRPr lang="ru-RU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FF0000"/>
                </a:solidFill>
              </a:rPr>
              <a:t>Те плот а</a:t>
            </a:r>
            <a:endParaRPr lang="ru-RU" dirty="0">
              <a:solidFill>
                <a:srgbClr val="FF0000"/>
              </a:solidFill>
            </a:endParaRPr>
          </a:p>
        </p:txBody>
      </p:sp>
      <p:pic>
        <p:nvPicPr>
          <p:cNvPr id="4" name="Содержимое 3" descr="BodMain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 l="8966" t="23556" r="55699"/>
          <a:stretch>
            <a:fillRect/>
          </a:stretch>
        </p:blipFill>
        <p:spPr>
          <a:xfrm>
            <a:off x="500034" y="1928802"/>
            <a:ext cx="2214578" cy="3320261"/>
          </a:xfrm>
        </p:spPr>
      </p:pic>
      <p:sp>
        <p:nvSpPr>
          <p:cNvPr id="5" name="TextBox 4"/>
          <p:cNvSpPr txBox="1"/>
          <p:nvPr/>
        </p:nvSpPr>
        <p:spPr>
          <a:xfrm>
            <a:off x="2786050" y="928670"/>
            <a:ext cx="1143008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800" dirty="0" smtClean="0"/>
              <a:t> </a:t>
            </a:r>
            <a:r>
              <a:rPr lang="ru-RU" sz="8800" dirty="0" smtClean="0"/>
              <a:t>,,</a:t>
            </a:r>
            <a:endParaRPr lang="ru-RU" sz="8800" dirty="0"/>
          </a:p>
        </p:txBody>
      </p:sp>
      <p:pic>
        <p:nvPicPr>
          <p:cNvPr id="6" name="Рисунок 5" descr="plot.jpg"/>
          <p:cNvPicPr>
            <a:picLocks noChangeAspect="1"/>
          </p:cNvPicPr>
          <p:nvPr/>
        </p:nvPicPr>
        <p:blipFill>
          <a:blip r:embed="rId3" cstate="print"/>
          <a:srcRect l="9375" r="6249" b="17499"/>
          <a:stretch>
            <a:fillRect/>
          </a:stretch>
        </p:blipFill>
        <p:spPr>
          <a:xfrm>
            <a:off x="4000496" y="2000240"/>
            <a:ext cx="3214710" cy="2357454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7715272" y="2428868"/>
            <a:ext cx="1019831" cy="1446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8800" dirty="0" smtClean="0"/>
              <a:t> а</a:t>
            </a:r>
            <a:endParaRPr lang="ru-RU" sz="8800" dirty="0"/>
          </a:p>
        </p:txBody>
      </p:sp>
      <p:sp>
        <p:nvSpPr>
          <p:cNvPr id="8" name="Солнце 7">
            <a:hlinkClick r:id="rId4" action="ppaction://hlinksldjump"/>
          </p:cNvPr>
          <p:cNvSpPr/>
          <p:nvPr/>
        </p:nvSpPr>
        <p:spPr>
          <a:xfrm>
            <a:off x="8001024" y="5786454"/>
            <a:ext cx="914400" cy="914400"/>
          </a:xfrm>
          <a:prstGeom prst="sun">
            <a:avLst/>
          </a:prstGeom>
          <a:solidFill>
            <a:srgbClr val="FFFF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40" name="Rectangle 4"/>
          <p:cNvSpPr>
            <a:spLocks noGrp="1" noChangeArrowheads="1"/>
          </p:cNvSpPr>
          <p:nvPr>
            <p:ph type="title"/>
          </p:nvPr>
        </p:nvSpPr>
        <p:spPr>
          <a:xfrm>
            <a:off x="467544" y="332656"/>
            <a:ext cx="8229600" cy="1143000"/>
          </a:xfrm>
        </p:spPr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b="1" dirty="0" smtClean="0"/>
              <a:t>конкурс</a:t>
            </a:r>
            <a:br>
              <a:rPr lang="ru-RU" b="1" dirty="0" smtClean="0"/>
            </a:br>
            <a:r>
              <a:rPr lang="ru-RU" b="1" dirty="0" smtClean="0"/>
              <a:t>«</a:t>
            </a:r>
            <a:r>
              <a:rPr lang="ru-RU" b="1" dirty="0"/>
              <a:t>Четвёртый </a:t>
            </a:r>
            <a:r>
              <a:rPr lang="ru-RU" b="1" dirty="0" smtClean="0"/>
              <a:t>лишний»</a:t>
            </a:r>
          </a:p>
        </p:txBody>
      </p:sp>
      <p:sp>
        <p:nvSpPr>
          <p:cNvPr id="105473" name="Rectangle 1"/>
          <p:cNvSpPr>
            <a:spLocks noChangeArrowheads="1"/>
          </p:cNvSpPr>
          <p:nvPr/>
        </p:nvSpPr>
        <p:spPr bwMode="auto">
          <a:xfrm>
            <a:off x="647056" y="2060848"/>
            <a:ext cx="8496944" cy="42473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 каждой группе слов – одно лишнее. Найти это слово. По какому признаку можно объединить другие слова. За каждый правильный ответ – 1 балл.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800" b="1" i="1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Амперметр, вольтметр, барометр, омметр.</a:t>
            </a:r>
            <a:endParaRPr kumimoji="0" lang="ru-RU" sz="2800" b="1" i="1" u="none" strike="noStrike" cap="none" normalizeH="0" baseline="0" dirty="0" smtClean="0">
              <a:ln>
                <a:noFill/>
              </a:ln>
              <a:solidFill>
                <a:srgbClr val="333333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800" b="1" i="1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Протон, отрицательный ион, нейтрон,  электрон.</a:t>
            </a:r>
            <a:endParaRPr kumimoji="0" lang="ru-RU" sz="2800" b="1" i="1" u="none" strike="noStrike" cap="none" normalizeH="0" baseline="0" dirty="0" smtClean="0">
              <a:ln>
                <a:noFill/>
              </a:ln>
              <a:solidFill>
                <a:srgbClr val="333333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800" b="1" i="1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Тепловые, механические, магнитные, химические.</a:t>
            </a:r>
            <a:endParaRPr kumimoji="0" lang="ru-RU" sz="2800" b="1" i="1" u="none" strike="noStrike" cap="none" normalizeH="0" baseline="0" dirty="0" smtClean="0">
              <a:ln>
                <a:noFill/>
              </a:ln>
              <a:solidFill>
                <a:srgbClr val="333333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800" b="1" i="1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А.М.Ампер, Пифагор, Г.Ом, А.Вольта.</a:t>
            </a:r>
            <a:endParaRPr kumimoji="0" lang="ru-RU" sz="2800" b="1" i="1" u="none" strike="noStrike" cap="none" normalizeH="0" baseline="0" dirty="0" smtClean="0">
              <a:ln>
                <a:noFill/>
              </a:ln>
              <a:solidFill>
                <a:srgbClr val="333333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800" b="1" i="1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Фарфор, медь, резина, стекло.</a:t>
            </a:r>
            <a:endParaRPr kumimoji="0" lang="ru-RU" sz="2800" b="1" i="1" u="none" strike="noStrike" cap="none" normalizeH="0" baseline="0" dirty="0" smtClean="0">
              <a:ln>
                <a:noFill/>
              </a:ln>
              <a:solidFill>
                <a:srgbClr val="333333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800" b="1" i="1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Кислород, водород, железо, азот.</a:t>
            </a:r>
            <a:endParaRPr kumimoji="0" lang="ru-RU" sz="2800" b="1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Управляющая кнопка: домой 3">
            <a:hlinkClick r:id="rId2" action="ppaction://hlinksldjump" highlightClick="1"/>
          </p:cNvPr>
          <p:cNvSpPr/>
          <p:nvPr/>
        </p:nvSpPr>
        <p:spPr>
          <a:xfrm>
            <a:off x="8028384" y="6237312"/>
            <a:ext cx="792088" cy="620688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/>
              <a:t>конкурс </a:t>
            </a:r>
            <a:br>
              <a:rPr lang="ru-RU" b="1" dirty="0" smtClean="0"/>
            </a:br>
            <a:r>
              <a:rPr lang="ru-RU" b="1" dirty="0" smtClean="0"/>
              <a:t>«ОБЪЯСНЯЛКИ»</a:t>
            </a:r>
            <a:endParaRPr lang="ru-RU" dirty="0" smtClean="0"/>
          </a:p>
        </p:txBody>
      </p:sp>
      <p:sp>
        <p:nvSpPr>
          <p:cNvPr id="28675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600200"/>
            <a:ext cx="8458200" cy="5029200"/>
          </a:xfrm>
        </p:spPr>
        <p:txBody>
          <a:bodyPr/>
          <a:lstStyle/>
          <a:p>
            <a:pPr marL="609600" indent="-609600">
              <a:buFontTx/>
              <a:buNone/>
            </a:pPr>
            <a:r>
              <a:rPr lang="ru-RU" smtClean="0"/>
              <a:t>1. Доктор бежит по льду к хоккеисту, получившему травму, мелкими шажками. Почему? </a:t>
            </a:r>
          </a:p>
          <a:p>
            <a:pPr marL="609600" indent="-609600">
              <a:buFontTx/>
              <a:buNone/>
            </a:pPr>
            <a:r>
              <a:rPr lang="ru-RU" smtClean="0"/>
              <a:t>2. В каком состоянии окажется шоколадка после того, как жадная девочка, чтобы не делиться с подругами, спрячет ее за пазуху? </a:t>
            </a:r>
          </a:p>
          <a:p>
            <a:pPr marL="609600" indent="-609600">
              <a:buFontTx/>
              <a:buNone/>
            </a:pPr>
            <a:r>
              <a:rPr lang="ru-RU" smtClean="0"/>
              <a:t>3. Если трение вокруг исчезнет, что станем кричать: «Ура!» или «Караул!»? 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86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286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286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9" name="Rectangle 3"/>
          <p:cNvSpPr>
            <a:spLocks noGrp="1" noChangeArrowheads="1"/>
          </p:cNvSpPr>
          <p:nvPr>
            <p:ph idx="1"/>
          </p:nvPr>
        </p:nvSpPr>
        <p:spPr>
          <a:xfrm>
            <a:off x="381000" y="2276872"/>
            <a:ext cx="8229600" cy="4047728"/>
          </a:xfrm>
        </p:spPr>
        <p:txBody>
          <a:bodyPr/>
          <a:lstStyle/>
          <a:p>
            <a:pPr marL="609600" indent="-609600">
              <a:lnSpc>
                <a:spcPct val="90000"/>
              </a:lnSpc>
              <a:buFontTx/>
              <a:buNone/>
            </a:pPr>
            <a:r>
              <a:rPr lang="ru-RU" sz="2800" dirty="0" smtClean="0"/>
              <a:t>5. Петя выдвинул гипотезу, что все его одноклассницы состоят из мельчайших частиц, хотя и кажутся на первый взгляд сплошными. Верна ли гипотеза?</a:t>
            </a:r>
          </a:p>
          <a:p>
            <a:pPr marL="609600" indent="-609600">
              <a:lnSpc>
                <a:spcPct val="90000"/>
              </a:lnSpc>
              <a:buFontTx/>
              <a:buNone/>
            </a:pPr>
            <a:r>
              <a:rPr lang="ru-RU" sz="2800" dirty="0" smtClean="0"/>
              <a:t>6. Что мешает восьмикласснику Пете, пойманному директором школы в момент разрисовывания стены, распасться на отдельные молекулы и врассыпную исчезнуть из поля зрения директора?</a:t>
            </a:r>
          </a:p>
        </p:txBody>
      </p:sp>
      <p:sp>
        <p:nvSpPr>
          <p:cNvPr id="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b="1" dirty="0" smtClean="0"/>
              <a:t>конкурс </a:t>
            </a:r>
            <a:br>
              <a:rPr lang="ru-RU" b="1" dirty="0" smtClean="0"/>
            </a:br>
            <a:r>
              <a:rPr lang="ru-RU" b="1" dirty="0" smtClean="0"/>
              <a:t>«ОБЪЯСНЯЛКИ»</a:t>
            </a:r>
            <a:endParaRPr lang="ru-RU" dirty="0" smtClean="0"/>
          </a:p>
        </p:txBody>
      </p:sp>
      <p:sp>
        <p:nvSpPr>
          <p:cNvPr id="6" name="Управляющая кнопка: домой 5">
            <a:hlinkClick r:id="rId2" action="ppaction://hlinksldjump" highlightClick="1"/>
          </p:cNvPr>
          <p:cNvSpPr/>
          <p:nvPr/>
        </p:nvSpPr>
        <p:spPr>
          <a:xfrm>
            <a:off x="8028384" y="5877272"/>
            <a:ext cx="648072" cy="648072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3" name="Rectangle 3"/>
          <p:cNvSpPr>
            <a:spLocks noGrp="1" noChangeArrowheads="1"/>
          </p:cNvSpPr>
          <p:nvPr>
            <p:ph idx="1"/>
          </p:nvPr>
        </p:nvSpPr>
        <p:spPr>
          <a:xfrm>
            <a:off x="395536" y="908720"/>
            <a:ext cx="8229600" cy="5788496"/>
          </a:xfrm>
        </p:spPr>
        <p:txBody>
          <a:bodyPr/>
          <a:lstStyle/>
          <a:p>
            <a:pPr marL="609600" indent="-609600">
              <a:buFontTx/>
              <a:buAutoNum type="arabicPeriod"/>
            </a:pPr>
            <a:r>
              <a:rPr lang="ru-RU" dirty="0" smtClean="0"/>
              <a:t>Верите ли вы, что можно поймать пулю на лету?</a:t>
            </a:r>
          </a:p>
          <a:p>
            <a:pPr marL="609600" indent="-609600">
              <a:buFontTx/>
              <a:buAutoNum type="arabicPeriod"/>
            </a:pPr>
            <a:r>
              <a:rPr lang="ru-RU" dirty="0" smtClean="0"/>
              <a:t>Верите ли вы, что на Земле есть точка, находясь в которой вы всегда будете смотреть на юг?</a:t>
            </a:r>
          </a:p>
          <a:p>
            <a:pPr marL="609600" indent="-609600">
              <a:buFontTx/>
              <a:buAutoNum type="arabicPeriod"/>
            </a:pPr>
            <a:r>
              <a:rPr lang="ru-RU" dirty="0" smtClean="0"/>
              <a:t>Верите ли вы, что летом железная дорога от Москвы до Санкт-Петербурга длиннее (на 300 м), чем зимой?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1403648" y="0"/>
            <a:ext cx="6480720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>«</a:t>
            </a:r>
            <a:r>
              <a:rPr lang="ru-RU" sz="3200" b="1" dirty="0" smtClean="0"/>
              <a:t>ВЕРЮ – НЕ ВЕРЮ»</a:t>
            </a:r>
            <a:endParaRPr lang="ru-RU" sz="3200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307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307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307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>
          <a:xfrm>
            <a:off x="467544" y="1916832"/>
            <a:ext cx="8458200" cy="430649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3. Что не имеет длины, глубины, ширины, высоты, а можно измерить?</a:t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>4.  Верите ли вы, что суровая зима может сломать мост через реку? </a:t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 smtClean="0"/>
          </a:p>
        </p:txBody>
      </p:sp>
      <p:sp>
        <p:nvSpPr>
          <p:cNvPr id="6" name="Прямоугольник 5"/>
          <p:cNvSpPr/>
          <p:nvPr/>
        </p:nvSpPr>
        <p:spPr>
          <a:xfrm>
            <a:off x="1475656" y="620688"/>
            <a:ext cx="6480720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>«</a:t>
            </a:r>
            <a:r>
              <a:rPr lang="ru-RU" sz="3200" b="1" dirty="0" smtClean="0"/>
              <a:t>ВЕРЮ – НЕ ВЕРЮ»</a:t>
            </a:r>
            <a:endParaRPr lang="ru-RU" sz="3200" dirty="0"/>
          </a:p>
        </p:txBody>
      </p:sp>
      <p:sp>
        <p:nvSpPr>
          <p:cNvPr id="7" name="Управляющая кнопка: домой 6">
            <a:hlinkClick r:id="rId2" action="ppaction://hlinksldjump" highlightClick="1"/>
          </p:cNvPr>
          <p:cNvSpPr/>
          <p:nvPr/>
        </p:nvSpPr>
        <p:spPr>
          <a:xfrm>
            <a:off x="7308304" y="5805264"/>
            <a:ext cx="1224136" cy="864096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4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4297362"/>
          </a:xfrm>
        </p:spPr>
        <p:txBody>
          <a:bodyPr/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b="1" dirty="0" smtClean="0"/>
              <a:t>«ЗНАЕШЬ ЛИ ТЫ ВЕЛИКИХ ФИЗИКОВ?»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Кто он?</a:t>
            </a:r>
          </a:p>
        </p:txBody>
      </p:sp>
      <p:sp>
        <p:nvSpPr>
          <p:cNvPr id="48131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ru-RU" smtClean="0"/>
              <a:t>Он — один из первых ученых, работавших на войну, и первая жертва войны среди людей науки.</a:t>
            </a:r>
          </a:p>
          <a:p>
            <a:pPr>
              <a:lnSpc>
                <a:spcPct val="90000"/>
              </a:lnSpc>
            </a:pPr>
            <a:r>
              <a:rPr lang="ru-RU" smtClean="0"/>
              <a:t>Годы его жизни — «287-212 гг. до н.э.».</a:t>
            </a:r>
          </a:p>
          <a:p>
            <a:pPr>
              <a:lnSpc>
                <a:spcPct val="90000"/>
              </a:lnSpc>
            </a:pPr>
            <a:r>
              <a:rPr lang="ru-RU" smtClean="0"/>
              <a:t>Ему принадлежат слова: «Дайте мне точку опоры, и я переверну весь мир!»</a:t>
            </a:r>
          </a:p>
          <a:p>
            <a:pPr>
              <a:lnSpc>
                <a:spcPct val="90000"/>
              </a:lnSpc>
            </a:pPr>
            <a:r>
              <a:rPr lang="ru-RU" smtClean="0"/>
              <a:t>Широко известен его возглас: «Эврика!», прозвучавший вслед за сделанным им открытием.  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7" dur="2000"/>
                                        <p:tgtEl>
                                          <p:spTgt spid="481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12" dur="2000"/>
                                        <p:tgtEl>
                                          <p:spTgt spid="481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8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17" dur="2000"/>
                                        <p:tgtEl>
                                          <p:spTgt spid="481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8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22" dur="2000"/>
                                        <p:tgtEl>
                                          <p:spTgt spid="4813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5"/>
          <p:cNvSpPr>
            <a:spLocks noGrp="1" noChangeArrowheads="1"/>
          </p:cNvSpPr>
          <p:nvPr>
            <p:ph type="title"/>
          </p:nvPr>
        </p:nvSpPr>
        <p:spPr>
          <a:xfrm>
            <a:off x="457200" y="1143000"/>
            <a:ext cx="4114800" cy="4373563"/>
          </a:xfrm>
        </p:spPr>
        <p:txBody>
          <a:bodyPr/>
          <a:lstStyle/>
          <a:p>
            <a:r>
              <a:rPr lang="ru-RU" smtClean="0"/>
              <a:t>Архимед,</a:t>
            </a:r>
            <a:br>
              <a:rPr lang="ru-RU" smtClean="0"/>
            </a:br>
            <a:r>
              <a:rPr lang="ru-RU" smtClean="0"/>
              <a:t>древнегречес-кий ученый, математик, физик, инженер</a:t>
            </a:r>
          </a:p>
        </p:txBody>
      </p:sp>
      <p:pic>
        <p:nvPicPr>
          <p:cNvPr id="25603" name="Picture 9" descr="port05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800600" y="609600"/>
            <a:ext cx="4057650" cy="571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Управляющая кнопка: домой 4">
            <a:hlinkClick r:id="rId3" action="ppaction://hlinksldjump" highlightClick="1"/>
          </p:cNvPr>
          <p:cNvSpPr/>
          <p:nvPr/>
        </p:nvSpPr>
        <p:spPr>
          <a:xfrm>
            <a:off x="4211960" y="6021288"/>
            <a:ext cx="648072" cy="504056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spd="med">
    <p:blinds dir="vert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subTitle" idx="4294967295"/>
          </p:nvPr>
        </p:nvSpPr>
        <p:spPr>
          <a:xfrm>
            <a:off x="0" y="404813"/>
            <a:ext cx="7808913" cy="1873250"/>
          </a:xfrm>
        </p:spPr>
        <p:txBody>
          <a:bodyPr tIns="25200" anchor="ctr"/>
          <a:lstStyle/>
          <a:p>
            <a:pPr marL="215900" indent="-215900" algn="ctr" eaLnBrk="1" hangingPunct="1">
              <a:lnSpc>
                <a:spcPct val="95000"/>
              </a:lnSpc>
              <a:buSzPct val="45000"/>
              <a:buFont typeface="Wingdings" pitchFamily="2" charset="2"/>
              <a:buNone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</a:pPr>
            <a:r>
              <a:rPr lang="ru-RU" altLang="ru-RU" sz="7200" smtClean="0">
                <a:latin typeface="Times New Roman" pitchFamily="18" charset="0"/>
                <a:cs typeface="Times New Roman" pitchFamily="18" charset="0"/>
              </a:rPr>
              <a:t>Урок-игра </a:t>
            </a:r>
          </a:p>
        </p:txBody>
      </p:sp>
      <p:sp>
        <p:nvSpPr>
          <p:cNvPr id="20483" name="Rectangle 2"/>
          <p:cNvSpPr txBox="1">
            <a:spLocks noChangeArrowheads="1"/>
          </p:cNvSpPr>
          <p:nvPr/>
        </p:nvSpPr>
        <p:spPr bwMode="auto">
          <a:xfrm>
            <a:off x="611188" y="3068638"/>
            <a:ext cx="7808912" cy="1873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tIns="25200" anchor="ctr"/>
          <a:lstStyle/>
          <a:p>
            <a:pPr marL="215900" indent="-215900" algn="ctr" defTabSz="457200" eaLnBrk="1" hangingPunct="1">
              <a:lnSpc>
                <a:spcPct val="95000"/>
              </a:lnSpc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45000"/>
              <a:buFont typeface="Wingdings" pitchFamily="2" charset="2"/>
              <a:buNone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</a:pPr>
            <a:r>
              <a:rPr lang="ru-RU" altLang="ru-RU" sz="9600" b="1" i="1" dirty="0">
                <a:solidFill>
                  <a:srgbClr val="7030A0"/>
                </a:solidFill>
                <a:latin typeface="Monotype Corsiva" pitchFamily="66" charset="0"/>
              </a:rPr>
              <a:t>Занимательная </a:t>
            </a:r>
            <a:r>
              <a:rPr lang="ru-RU" altLang="ru-RU" sz="9600" b="1" i="1" dirty="0" smtClean="0">
                <a:solidFill>
                  <a:srgbClr val="7030A0"/>
                </a:solidFill>
                <a:latin typeface="Monotype Corsiva" pitchFamily="66" charset="0"/>
              </a:rPr>
              <a:t>физика</a:t>
            </a:r>
            <a:endParaRPr lang="ru-RU" altLang="ru-RU" sz="9600" dirty="0">
              <a:solidFill>
                <a:srgbClr val="262626"/>
              </a:solidFill>
              <a:latin typeface="Times New Roman" pitchFamily="18" charset="0"/>
            </a:endParaRPr>
          </a:p>
        </p:txBody>
      </p:sp>
      <p:pic>
        <p:nvPicPr>
          <p:cNvPr id="4" name="Picture 7" descr="AG00154_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228184" y="188640"/>
            <a:ext cx="2733681" cy="18448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Кто он?</a:t>
            </a:r>
          </a:p>
        </p:txBody>
      </p:sp>
      <p:sp>
        <p:nvSpPr>
          <p:cNvPr id="49155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ru-RU" sz="2800" smtClean="0"/>
              <a:t>Он обнаружил, что высота столба ртути в перевернутой вверх дном трубке не зависит ни от формы трубки, ни от ее наклона.</a:t>
            </a:r>
          </a:p>
          <a:p>
            <a:pPr>
              <a:lnSpc>
                <a:spcPct val="90000"/>
              </a:lnSpc>
            </a:pPr>
            <a:r>
              <a:rPr lang="ru-RU" sz="2800" smtClean="0"/>
              <a:t>Он выяснил, что на уровне моря высота ртутного столба всегда около 760 мм.</a:t>
            </a:r>
          </a:p>
          <a:p>
            <a:pPr>
              <a:lnSpc>
                <a:spcPct val="90000"/>
              </a:lnSpc>
            </a:pPr>
            <a:r>
              <a:rPr lang="ru-RU" sz="2800" smtClean="0"/>
              <a:t>Он предположил, что столб жидкости в перевернутой вверх дном трубке уравновешивается давлением воздуха снизу вверх.</a:t>
            </a:r>
          </a:p>
          <a:p>
            <a:pPr>
              <a:lnSpc>
                <a:spcPct val="90000"/>
              </a:lnSpc>
            </a:pPr>
            <a:r>
              <a:rPr lang="ru-RU" sz="2800" smtClean="0"/>
              <a:t>Он открыл атмосферное давление.  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7" dur="2000"/>
                                        <p:tgtEl>
                                          <p:spTgt spid="491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12" dur="2000"/>
                                        <p:tgtEl>
                                          <p:spTgt spid="491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8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17" dur="2000"/>
                                        <p:tgtEl>
                                          <p:spTgt spid="491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8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22" dur="2000"/>
                                        <p:tgtEl>
                                          <p:spTgt spid="4915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7"/>
          <p:cNvSpPr>
            <a:spLocks noGrp="1" noChangeArrowheads="1"/>
          </p:cNvSpPr>
          <p:nvPr>
            <p:ph type="title"/>
          </p:nvPr>
        </p:nvSpPr>
        <p:spPr>
          <a:xfrm>
            <a:off x="228600" y="914400"/>
            <a:ext cx="4648200" cy="5029200"/>
          </a:xfrm>
        </p:spPr>
        <p:txBody>
          <a:bodyPr/>
          <a:lstStyle/>
          <a:p>
            <a:r>
              <a:rPr lang="ru-RU" sz="4000" smtClean="0"/>
              <a:t>Эванджелиста Торричелли, итальянский математик и физик, автор концепции атмосферного давления</a:t>
            </a:r>
          </a:p>
        </p:txBody>
      </p:sp>
      <p:pic>
        <p:nvPicPr>
          <p:cNvPr id="27651" name="Picture 10" descr="toricheli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876800" y="762000"/>
            <a:ext cx="3951288" cy="533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Управляющая кнопка: домой 3">
            <a:hlinkClick r:id="rId3" action="ppaction://hlinksldjump" highlightClick="1"/>
          </p:cNvPr>
          <p:cNvSpPr/>
          <p:nvPr/>
        </p:nvSpPr>
        <p:spPr>
          <a:xfrm>
            <a:off x="7452320" y="6237312"/>
            <a:ext cx="792088" cy="432048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/>
              <a:t>Конкурс «В мире физики и физиков»</a:t>
            </a:r>
            <a:endParaRPr lang="ru-RU" dirty="0"/>
          </a:p>
        </p:txBody>
      </p:sp>
      <p:sp>
        <p:nvSpPr>
          <p:cNvPr id="49155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sz="2800" dirty="0"/>
              <a:t>1. Первый русский академик, достиг  выдающихся достижений в различных областях науки </a:t>
            </a:r>
            <a:r>
              <a:rPr lang="ru-RU" sz="2800" i="1" dirty="0" smtClean="0"/>
              <a:t>(…….).</a:t>
            </a:r>
            <a:r>
              <a:rPr lang="ru-RU" sz="2800" dirty="0"/>
              <a:t/>
            </a:r>
            <a:br>
              <a:rPr lang="ru-RU" sz="2800" dirty="0"/>
            </a:br>
            <a:r>
              <a:rPr lang="ru-RU" sz="2800" dirty="0"/>
              <a:t>2. Итальянский физик,  создатель первого гальванического элемента </a:t>
            </a:r>
            <a:r>
              <a:rPr lang="ru-RU" sz="2800" i="1" dirty="0" smtClean="0"/>
              <a:t>(………………..).</a:t>
            </a:r>
            <a:r>
              <a:rPr lang="ru-RU" sz="2800" dirty="0"/>
              <a:t/>
            </a:r>
            <a:br>
              <a:rPr lang="ru-RU" sz="2800" dirty="0"/>
            </a:br>
            <a:r>
              <a:rPr lang="ru-RU" sz="2800" dirty="0"/>
              <a:t>3. Французский физик, который ввёл в физику понятие «электрический ток » </a:t>
            </a:r>
            <a:r>
              <a:rPr lang="ru-RU" sz="2800" i="1" dirty="0" smtClean="0"/>
              <a:t>(………………..).</a:t>
            </a:r>
            <a:r>
              <a:rPr lang="ru-RU" sz="2800" dirty="0"/>
              <a:t/>
            </a:r>
            <a:br>
              <a:rPr lang="ru-RU" sz="2800" dirty="0"/>
            </a:br>
            <a:r>
              <a:rPr lang="ru-RU" sz="2800" dirty="0"/>
              <a:t>4. Английский физик, изучавший строение атома </a:t>
            </a:r>
            <a:r>
              <a:rPr lang="ru-RU" sz="2800" i="1" dirty="0" smtClean="0"/>
              <a:t>(……………..).</a:t>
            </a:r>
            <a:r>
              <a:rPr lang="ru-RU" sz="2800" dirty="0"/>
              <a:t/>
            </a:r>
            <a:br>
              <a:rPr lang="ru-RU" sz="2800" dirty="0"/>
            </a:br>
            <a:r>
              <a:rPr lang="ru-RU" sz="2800" dirty="0"/>
              <a:t>5.  Итальянский учёный, создатель первого телескопа </a:t>
            </a:r>
            <a:r>
              <a:rPr lang="ru-RU" sz="2800" i="1" dirty="0" smtClean="0"/>
              <a:t>(………………).</a:t>
            </a:r>
            <a:r>
              <a:rPr lang="ru-RU" sz="2800" dirty="0"/>
              <a:t/>
            </a:r>
            <a:br>
              <a:rPr lang="ru-RU" sz="2800" dirty="0"/>
            </a:br>
            <a:r>
              <a:rPr lang="ru-RU" sz="2800" dirty="0"/>
              <a:t>6. Русский физик и электротехник, изобрёл радио </a:t>
            </a:r>
            <a:r>
              <a:rPr lang="ru-RU" sz="2800" i="1" dirty="0" smtClean="0"/>
              <a:t>(………).</a:t>
            </a:r>
            <a:endParaRPr lang="ru-RU" sz="2800" dirty="0"/>
          </a:p>
          <a:p>
            <a:pPr>
              <a:lnSpc>
                <a:spcPct val="90000"/>
              </a:lnSpc>
            </a:pPr>
            <a:r>
              <a:rPr lang="ru-RU" sz="2800" dirty="0" smtClean="0"/>
              <a:t>.  </a:t>
            </a:r>
          </a:p>
        </p:txBody>
      </p:sp>
      <p:sp>
        <p:nvSpPr>
          <p:cNvPr id="4" name="Управляющая кнопка: домой 3">
            <a:hlinkClick r:id="rId2" action="ppaction://hlinksldjump" highlightClick="1"/>
          </p:cNvPr>
          <p:cNvSpPr/>
          <p:nvPr/>
        </p:nvSpPr>
        <p:spPr>
          <a:xfrm>
            <a:off x="8100392" y="6021288"/>
            <a:ext cx="792088" cy="648072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7" dur="2000"/>
                                        <p:tgtEl>
                                          <p:spTgt spid="491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12" dur="2000"/>
                                        <p:tgtEl>
                                          <p:spTgt spid="491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b="1" dirty="0"/>
              <a:t>Конкурс </a:t>
            </a:r>
            <a:r>
              <a:rPr lang="ru-RU" b="1" dirty="0" smtClean="0"/>
              <a:t> «Единицы </a:t>
            </a:r>
            <a:r>
              <a:rPr lang="ru-RU" b="1" dirty="0"/>
              <a:t>измерения»</a:t>
            </a:r>
            <a:endParaRPr lang="ru-RU" dirty="0"/>
          </a:p>
        </p:txBody>
      </p:sp>
      <p:sp>
        <p:nvSpPr>
          <p:cNvPr id="49155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sz="2800" dirty="0"/>
              <a:t>Каждая команда получает карточки, и отвечают письменно.</a:t>
            </a:r>
          </a:p>
          <a:p>
            <a:r>
              <a:rPr lang="ru-RU" sz="2800" dirty="0"/>
              <a:t>20 кОм =</a:t>
            </a:r>
            <a:br>
              <a:rPr lang="ru-RU" sz="2800" dirty="0"/>
            </a:br>
            <a:r>
              <a:rPr lang="ru-RU" sz="2800" dirty="0"/>
              <a:t>20 </a:t>
            </a:r>
            <a:r>
              <a:rPr lang="ru-RU" sz="2800" dirty="0" err="1"/>
              <a:t>мин=</a:t>
            </a:r>
            <a:r>
              <a:rPr lang="ru-RU" sz="2800" dirty="0"/>
              <a:t/>
            </a:r>
            <a:br>
              <a:rPr lang="ru-RU" sz="2800" dirty="0"/>
            </a:br>
            <a:r>
              <a:rPr lang="ru-RU" sz="2800" dirty="0"/>
              <a:t>12 кДж =</a:t>
            </a:r>
            <a:br>
              <a:rPr lang="ru-RU" sz="2800" dirty="0"/>
            </a:br>
            <a:r>
              <a:rPr lang="ru-RU" sz="2800" dirty="0"/>
              <a:t>180км/</a:t>
            </a:r>
            <a:r>
              <a:rPr lang="ru-RU" sz="2800" dirty="0" err="1"/>
              <a:t>ч=</a:t>
            </a:r>
            <a:r>
              <a:rPr lang="ru-RU" sz="2800" dirty="0"/>
              <a:t/>
            </a:r>
            <a:br>
              <a:rPr lang="ru-RU" sz="2800" dirty="0"/>
            </a:br>
            <a:r>
              <a:rPr lang="ru-RU" sz="2800" dirty="0"/>
              <a:t>0,22 кВ =</a:t>
            </a:r>
            <a:br>
              <a:rPr lang="ru-RU" sz="2800" dirty="0"/>
            </a:br>
            <a:r>
              <a:rPr lang="ru-RU" sz="2800" dirty="0"/>
              <a:t>26 дм =</a:t>
            </a:r>
            <a:br>
              <a:rPr lang="ru-RU" sz="2800" dirty="0"/>
            </a:br>
            <a:r>
              <a:rPr lang="ru-RU" sz="2800" dirty="0"/>
              <a:t>900 см =</a:t>
            </a:r>
            <a:br>
              <a:rPr lang="ru-RU" sz="2800" dirty="0"/>
            </a:br>
            <a:r>
              <a:rPr lang="ru-RU" sz="2800" dirty="0"/>
              <a:t>72км/</a:t>
            </a:r>
            <a:r>
              <a:rPr lang="ru-RU" sz="2800" dirty="0" err="1"/>
              <a:t>ч=</a:t>
            </a:r>
            <a:r>
              <a:rPr lang="ru-RU" sz="2800" dirty="0"/>
              <a:t/>
            </a:r>
            <a:br>
              <a:rPr lang="ru-RU" sz="2800" dirty="0"/>
            </a:br>
            <a:r>
              <a:rPr lang="ru-RU" sz="2800" dirty="0"/>
              <a:t>400 мА =</a:t>
            </a:r>
          </a:p>
          <a:p>
            <a:pPr>
              <a:lnSpc>
                <a:spcPct val="90000"/>
              </a:lnSpc>
            </a:pPr>
            <a:endParaRPr lang="ru-RU" sz="2800" dirty="0" smtClean="0"/>
          </a:p>
        </p:txBody>
      </p:sp>
      <p:sp>
        <p:nvSpPr>
          <p:cNvPr id="4" name="Управляющая кнопка: домой 3">
            <a:hlinkClick r:id="rId2" action="ppaction://hlinksldjump" highlightClick="1"/>
          </p:cNvPr>
          <p:cNvSpPr/>
          <p:nvPr/>
        </p:nvSpPr>
        <p:spPr>
          <a:xfrm>
            <a:off x="7884368" y="5877272"/>
            <a:ext cx="792088" cy="648072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7" dur="2000"/>
                                        <p:tgtEl>
                                          <p:spTgt spid="491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12" dur="2000"/>
                                        <p:tgtEl>
                                          <p:spTgt spid="491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2710" name="Picture 6" descr="komanda"/>
          <p:cNvPicPr>
            <a:picLocks noChangeAspect="1" noChangeArrowheads="1"/>
          </p:cNvPicPr>
          <p:nvPr/>
        </p:nvPicPr>
        <p:blipFill>
          <a:blip r:embed="rId2" cstate="print"/>
          <a:srcRect l="9453" r="7864"/>
          <a:stretch>
            <a:fillRect/>
          </a:stretch>
        </p:blipFill>
        <p:spPr bwMode="auto">
          <a:xfrm>
            <a:off x="358775" y="2744788"/>
            <a:ext cx="3781425" cy="3430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7891" name="WordArt 5"/>
          <p:cNvSpPr>
            <a:spLocks noChangeArrowheads="1" noChangeShapeType="1" noTextEdit="1"/>
          </p:cNvSpPr>
          <p:nvPr/>
        </p:nvSpPr>
        <p:spPr bwMode="auto">
          <a:xfrm>
            <a:off x="576263" y="333375"/>
            <a:ext cx="8064500" cy="1223963"/>
          </a:xfrm>
          <a:prstGeom prst="rect">
            <a:avLst/>
          </a:prstGeom>
        </p:spPr>
        <p:txBody>
          <a:bodyPr wrap="none" fromWordArt="1">
            <a:prstTxWarp prst="textChevron">
              <a:avLst>
                <a:gd name="adj" fmla="val 25000"/>
              </a:avLst>
            </a:prstTxWarp>
          </a:bodyPr>
          <a:lstStyle/>
          <a:p>
            <a:pPr algn="ctr"/>
            <a:r>
              <a:rPr lang="ru-RU" sz="3600" b="1" kern="1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780000" scaled="1"/>
                </a:gra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Arial"/>
                <a:cs typeface="Arial"/>
              </a:rPr>
              <a:t>ИТОГИ ИГРЫ</a:t>
            </a:r>
          </a:p>
        </p:txBody>
      </p:sp>
      <p:sp>
        <p:nvSpPr>
          <p:cNvPr id="72712" name="Text Box 8"/>
          <p:cNvSpPr txBox="1">
            <a:spLocks noChangeArrowheads="1"/>
          </p:cNvSpPr>
          <p:nvPr/>
        </p:nvSpPr>
        <p:spPr bwMode="auto">
          <a:xfrm>
            <a:off x="611188" y="1952625"/>
            <a:ext cx="8281987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ru-RU" sz="4000" b="1">
                <a:solidFill>
                  <a:schemeClr val="accent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Неважно, кто сегодня победил!</a:t>
            </a:r>
          </a:p>
        </p:txBody>
      </p:sp>
      <p:sp>
        <p:nvSpPr>
          <p:cNvPr id="72713" name="Text Box 9"/>
          <p:cNvSpPr txBox="1">
            <a:spLocks noChangeArrowheads="1"/>
          </p:cNvSpPr>
          <p:nvPr/>
        </p:nvSpPr>
        <p:spPr bwMode="auto">
          <a:xfrm>
            <a:off x="3743325" y="2852738"/>
            <a:ext cx="5400675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ru-RU" sz="4000" b="1">
                <a:solidFill>
                  <a:schemeClr val="accent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Побеждают всегда:</a:t>
            </a:r>
          </a:p>
        </p:txBody>
      </p:sp>
      <p:sp>
        <p:nvSpPr>
          <p:cNvPr id="72714" name="Text Box 10"/>
          <p:cNvSpPr txBox="1">
            <a:spLocks noChangeArrowheads="1"/>
          </p:cNvSpPr>
          <p:nvPr/>
        </p:nvSpPr>
        <p:spPr bwMode="auto">
          <a:xfrm>
            <a:off x="4967288" y="3824288"/>
            <a:ext cx="5400675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ru-RU" sz="4000" b="1">
                <a:solidFill>
                  <a:srgbClr val="99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дружба</a:t>
            </a:r>
          </a:p>
        </p:txBody>
      </p:sp>
      <p:sp>
        <p:nvSpPr>
          <p:cNvPr id="72715" name="Text Box 11"/>
          <p:cNvSpPr txBox="1">
            <a:spLocks noChangeArrowheads="1"/>
          </p:cNvSpPr>
          <p:nvPr/>
        </p:nvSpPr>
        <p:spPr bwMode="auto">
          <a:xfrm>
            <a:off x="4751388" y="5516563"/>
            <a:ext cx="5400675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ru-RU" sz="4000" b="1">
                <a:solidFill>
                  <a:srgbClr val="0066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интеллект</a:t>
            </a:r>
          </a:p>
        </p:txBody>
      </p:sp>
      <p:sp>
        <p:nvSpPr>
          <p:cNvPr id="72716" name="Text Box 12"/>
          <p:cNvSpPr txBox="1">
            <a:spLocks noChangeArrowheads="1"/>
          </p:cNvSpPr>
          <p:nvPr/>
        </p:nvSpPr>
        <p:spPr bwMode="auto">
          <a:xfrm>
            <a:off x="4608513" y="4689475"/>
            <a:ext cx="5400675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ru-RU" sz="4000" b="1">
                <a:solidFill>
                  <a:srgbClr val="006666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творчество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27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27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2500"/>
                            </p:stCondLst>
                            <p:childTnLst>
                              <p:par>
                                <p:cTn id="10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727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27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27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727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727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727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500"/>
                            </p:stCondLst>
                            <p:childTnLst>
                              <p:par>
                                <p:cTn id="23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5" dur="500"/>
                                        <p:tgtEl>
                                          <p:spTgt spid="727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2713" grpId="0"/>
      <p:bldP spid="72714" grpId="0"/>
      <p:bldP spid="72715" grpId="0"/>
      <p:bldP spid="72716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sz="4000" smtClean="0"/>
              <a:t>Правила техники безопасности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80000"/>
              </a:lnSpc>
              <a:buFontTx/>
              <a:buNone/>
            </a:pPr>
            <a:r>
              <a:rPr lang="ru-RU" sz="2800" b="1" smtClean="0"/>
              <a:t>1. Проводить игру честно: не списывать, не подслушивать, не подглядывать.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ru-RU" sz="2800" b="1" smtClean="0"/>
              <a:t>2. Не бить ниже пояса: не подсказывать противникам неправильный ответ.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ru-RU" sz="2800" b="1" smtClean="0"/>
              <a:t>3. Не скрывать свои знания: честно и добросовестно стараться вспомнить то, что не знал, да еще и забыл. И то, что знал, но не можешь вспомнить.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ru-RU" sz="2800" b="1" smtClean="0"/>
              <a:t>4. Стремиться к победе вопреки всем физическим законам, предсказаниям, предположениям. Дерзайте!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1000"/>
                                        <p:tgtEl>
                                          <p:spTgt spid="51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1000"/>
                                        <p:tgtEl>
                                          <p:spTgt spid="51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7" dur="1000"/>
                                        <p:tgtEl>
                                          <p:spTgt spid="51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2" dur="1000"/>
                                        <p:tgtEl>
                                          <p:spTgt spid="51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850" y="1268413"/>
            <a:ext cx="8569325" cy="4525962"/>
          </a:xfrm>
        </p:spPr>
        <p:txBody>
          <a:bodyPr>
            <a:normAutofit fontScale="85000" lnSpcReduction="10000"/>
          </a:bodyPr>
          <a:lstStyle/>
          <a:p>
            <a:pPr eaLnBrk="1" hangingPunct="1">
              <a:defRPr/>
            </a:pPr>
            <a:r>
              <a:rPr lang="ru-RU" dirty="0" smtClean="0"/>
              <a:t>Класс разбивается на 2 команды.</a:t>
            </a:r>
          </a:p>
          <a:p>
            <a:pPr eaLnBrk="1" hangingPunct="1">
              <a:defRPr/>
            </a:pPr>
            <a:r>
              <a:rPr lang="ru-RU" dirty="0" smtClean="0"/>
              <a:t>В каждой команде выбирается капитан.</a:t>
            </a:r>
          </a:p>
          <a:p>
            <a:pPr eaLnBrk="1" hangingPunct="1">
              <a:defRPr/>
            </a:pPr>
            <a:r>
              <a:rPr lang="ru-RU" dirty="0" smtClean="0"/>
              <a:t>Право отвечать первыми на вопросы получает команда, выбиравшая вопрос. </a:t>
            </a:r>
          </a:p>
          <a:p>
            <a:pPr eaLnBrk="1" hangingPunct="1">
              <a:defRPr/>
            </a:pPr>
            <a:r>
              <a:rPr lang="ru-RU" dirty="0" smtClean="0"/>
              <a:t>За каждый правильный ответ команда получает 1 балл.</a:t>
            </a:r>
          </a:p>
          <a:p>
            <a:pPr eaLnBrk="1" hangingPunct="1">
              <a:defRPr/>
            </a:pPr>
            <a:r>
              <a:rPr lang="ru-RU" dirty="0"/>
              <a:t>В случае неправильного ответа – ход переходит к </a:t>
            </a:r>
            <a:r>
              <a:rPr lang="ru-RU" dirty="0" smtClean="0"/>
              <a:t>команде-сопернику.</a:t>
            </a:r>
            <a:endParaRPr lang="ru-RU" dirty="0"/>
          </a:p>
          <a:p>
            <a:pPr eaLnBrk="1" hangingPunct="1">
              <a:defRPr/>
            </a:pPr>
            <a:r>
              <a:rPr lang="ru-RU" dirty="0" smtClean="0"/>
              <a:t>По окончании игры подводятся итоги, выявляется команда-победитель и самый активный участник.</a:t>
            </a:r>
            <a:endParaRPr lang="ru-RU" dirty="0"/>
          </a:p>
        </p:txBody>
      </p:sp>
      <p:sp>
        <p:nvSpPr>
          <p:cNvPr id="4" name="Заголовок 3"/>
          <p:cNvSpPr txBox="1">
            <a:spLocks noGrp="1"/>
          </p:cNvSpPr>
          <p:nvPr>
            <p:ph type="title"/>
          </p:nvPr>
        </p:nvSpPr>
        <p:spPr>
          <a:xfrm>
            <a:off x="457200" y="461963"/>
            <a:ext cx="8229600" cy="768350"/>
          </a:xfrm>
        </p:spPr>
        <p:txBody>
          <a:bodyPr rtlCol="0">
            <a:spAutoFit/>
          </a:bodyPr>
          <a:lstStyle/>
          <a:p>
            <a:pPr eaLnBrk="1" hangingPunct="1">
              <a:defRPr/>
            </a:pPr>
            <a:r>
              <a:rPr lang="ru-RU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«Правила игры»</a:t>
            </a:r>
            <a:endParaRPr lang="ru-RU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153" name="Group 57"/>
          <p:cNvGraphicFramePr>
            <a:graphicFrameLocks noGrp="1"/>
          </p:cNvGraphicFramePr>
          <p:nvPr/>
        </p:nvGraphicFramePr>
        <p:xfrm>
          <a:off x="1116013" y="908050"/>
          <a:ext cx="7847012" cy="5786438"/>
        </p:xfrm>
        <a:graphic>
          <a:graphicData uri="http://schemas.openxmlformats.org/drawingml/2006/table">
            <a:tbl>
              <a:tblPr/>
              <a:tblGrid>
                <a:gridCol w="261461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61778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61461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94468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4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haroni" pitchFamily="2" charset="-79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4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CC00CC"/>
                          </a:solidFill>
                          <a:effectLst/>
                          <a:latin typeface="a_BosaNovaCpsBrk" pitchFamily="82" charset="-52"/>
                          <a:cs typeface="Aharoni" pitchFamily="2" charset="-79"/>
                          <a:hlinkClick r:id="rId4" action="ppaction://hlinksldjump"/>
                        </a:rPr>
                        <a:t>Объяснялки</a:t>
                      </a:r>
                      <a:endParaRPr kumimoji="0" lang="ru-RU" sz="4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CC00CC"/>
                        </a:solidFill>
                        <a:effectLst/>
                        <a:latin typeface="a_BosaNovaCpsBrk" pitchFamily="82" charset="-52"/>
                        <a:cs typeface="Aharoni" pitchFamily="2" charset="-79"/>
                      </a:endParaRPr>
                    </a:p>
                  </a:txBody>
                  <a:tcPr horzOverflow="overflow">
                    <a:lnL w="38100" cap="flat" cmpd="sng" algn="ctr">
                      <a:solidFill>
                        <a:schemeClr val="hlink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hlink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hlink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hlink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chemeClr val="accent1"/>
                        </a:gs>
                        <a:gs pos="50000">
                          <a:schemeClr val="bg1"/>
                        </a:gs>
                        <a:gs pos="100000">
                          <a:schemeClr val="accent1"/>
                        </a:gs>
                      </a:gsLst>
                      <a:lin ang="27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4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haroni" pitchFamily="2" charset="-79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40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9900"/>
                        </a:solidFill>
                        <a:effectLst/>
                        <a:latin typeface="Mistral" pitchFamily="66" charset="0"/>
                        <a:cs typeface="Aharoni" pitchFamily="2" charset="-79"/>
                      </a:endParaRPr>
                    </a:p>
                  </a:txBody>
                  <a:tcPr horzOverflow="overflow">
                    <a:lnL w="38100" cap="flat" cmpd="sng" algn="ctr">
                      <a:solidFill>
                        <a:schemeClr val="hlink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hlink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hlink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hlink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chemeClr val="accent1"/>
                        </a:gs>
                        <a:gs pos="50000">
                          <a:schemeClr val="bg1"/>
                        </a:gs>
                        <a:gs pos="100000">
                          <a:schemeClr val="accent1"/>
                        </a:gs>
                      </a:gsLst>
                      <a:lin ang="27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4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haroni" pitchFamily="2" charset="-79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4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accent2"/>
                        </a:solidFill>
                        <a:effectLst/>
                        <a:latin typeface="a_BosaNovaDc2Fr" pitchFamily="82" charset="-52"/>
                        <a:cs typeface="Aharoni" pitchFamily="2" charset="-79"/>
                      </a:endParaRPr>
                    </a:p>
                  </a:txBody>
                  <a:tcPr horzOverflow="overflow">
                    <a:lnL w="38100" cap="flat" cmpd="sng" algn="ctr">
                      <a:solidFill>
                        <a:schemeClr val="hlink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hlink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hlink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hlink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chemeClr val="accent1"/>
                        </a:gs>
                        <a:gs pos="50000">
                          <a:schemeClr val="bg1"/>
                        </a:gs>
                        <a:gs pos="100000">
                          <a:schemeClr val="accent1"/>
                        </a:gs>
                      </a:gsLst>
                      <a:lin ang="2700000" scaled="1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9208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4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haroni" pitchFamily="2" charset="-79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4000" b="1" i="0" u="none" strike="noStrike" cap="none" normalizeH="0" baseline="0" smtClean="0">
                        <a:ln>
                          <a:noFill/>
                        </a:ln>
                        <a:solidFill>
                          <a:srgbClr val="FF3300"/>
                        </a:solidFill>
                        <a:effectLst/>
                        <a:latin typeface="a_CityNovaTitulRgLt" pitchFamily="18" charset="-52"/>
                        <a:cs typeface="Aharoni" pitchFamily="2" charset="-79"/>
                      </a:endParaRPr>
                    </a:p>
                  </a:txBody>
                  <a:tcPr horzOverflow="overflow">
                    <a:lnL w="38100" cap="flat" cmpd="sng" algn="ctr">
                      <a:solidFill>
                        <a:schemeClr val="hlink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hlink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hlink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hlink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chemeClr val="accent1"/>
                        </a:gs>
                        <a:gs pos="50000">
                          <a:schemeClr val="bg1"/>
                        </a:gs>
                        <a:gs pos="100000">
                          <a:schemeClr val="accent1"/>
                        </a:gs>
                      </a:gsLst>
                      <a:lin ang="27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4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haroni" pitchFamily="2" charset="-79"/>
                      </a:endParaRPr>
                    </a:p>
                  </a:txBody>
                  <a:tcPr horzOverflow="overflow">
                    <a:lnL w="38100" cap="flat" cmpd="sng" algn="ctr">
                      <a:solidFill>
                        <a:schemeClr val="hlink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hlink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hlink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hlink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chemeClr val="accent1"/>
                        </a:gs>
                        <a:gs pos="50000">
                          <a:schemeClr val="bg1"/>
                        </a:gs>
                        <a:gs pos="100000">
                          <a:schemeClr val="accent1"/>
                        </a:gs>
                      </a:gsLst>
                      <a:lin ang="27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4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haroni" pitchFamily="2" charset="-79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4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CC0066"/>
                        </a:solidFill>
                        <a:effectLst/>
                        <a:latin typeface="a_CampusCmCorner" pitchFamily="82" charset="-52"/>
                        <a:cs typeface="Aharoni" pitchFamily="2" charset="-79"/>
                      </a:endParaRPr>
                    </a:p>
                  </a:txBody>
                  <a:tcPr horzOverflow="overflow">
                    <a:lnL w="38100" cap="flat" cmpd="sng" algn="ctr">
                      <a:solidFill>
                        <a:schemeClr val="hlink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hlink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hlink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hlink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chemeClr val="accent1"/>
                        </a:gs>
                        <a:gs pos="50000">
                          <a:schemeClr val="bg1"/>
                        </a:gs>
                        <a:gs pos="100000">
                          <a:schemeClr val="accent1"/>
                        </a:gs>
                      </a:gsLst>
                      <a:lin ang="2700000" scaled="1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9208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4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haroni" pitchFamily="2" charset="-79"/>
                      </a:endParaRPr>
                    </a:p>
                  </a:txBody>
                  <a:tcPr horzOverflow="overflow">
                    <a:lnL w="38100" cap="flat" cmpd="sng" algn="ctr">
                      <a:solidFill>
                        <a:schemeClr val="hlink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hlink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hlink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hlink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chemeClr val="accent1"/>
                        </a:gs>
                        <a:gs pos="50000">
                          <a:schemeClr val="bg1"/>
                        </a:gs>
                        <a:gs pos="100000">
                          <a:schemeClr val="accent1"/>
                        </a:gs>
                      </a:gsLst>
                      <a:lin ang="27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4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Aharoni" pitchFamily="2" charset="-79"/>
                      </a:endParaRPr>
                    </a:p>
                  </a:txBody>
                  <a:tcPr horzOverflow="overflow">
                    <a:lnL w="38100" cap="flat" cmpd="sng" algn="ctr">
                      <a:solidFill>
                        <a:schemeClr val="hlink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hlink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hlink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hlink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chemeClr val="accent1"/>
                        </a:gs>
                        <a:gs pos="50000">
                          <a:schemeClr val="bg1"/>
                        </a:gs>
                        <a:gs pos="100000">
                          <a:schemeClr val="accent1"/>
                        </a:gs>
                      </a:gsLst>
                      <a:lin ang="27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4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_GrotoSpt" pitchFamily="82" charset="-52"/>
                          <a:cs typeface="Aharoni" pitchFamily="2" charset="-79"/>
                        </a:rPr>
                        <a:t>  </a:t>
                      </a:r>
                      <a:r>
                        <a:rPr lang="ru-RU" sz="2800" b="1" dirty="0" smtClean="0">
                          <a:solidFill>
                            <a:srgbClr val="7030A0"/>
                          </a:solidFill>
                          <a:hlinkClick r:id="rId5" action="ppaction://hlinksldjump"/>
                        </a:rPr>
                        <a:t>ЗНАЕШЬ ЛИ ТЫ ВЕЛИКИХ ФИЗИКОВ?</a:t>
                      </a:r>
                      <a:r>
                        <a:rPr kumimoji="0" lang="ru-RU" sz="4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_GrotoSpt" pitchFamily="82" charset="-52"/>
                          <a:cs typeface="Aharoni" pitchFamily="2" charset="-79"/>
                          <a:hlinkClick r:id="rId5" action="ppaction://hlinksldjump"/>
                        </a:rPr>
                        <a:t>    </a:t>
                      </a:r>
                      <a:endParaRPr kumimoji="0" lang="ru-RU" sz="4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_GrotoSpt" pitchFamily="82" charset="-52"/>
                        <a:cs typeface="Aharoni" pitchFamily="2" charset="-79"/>
                      </a:endParaRPr>
                    </a:p>
                  </a:txBody>
                  <a:tcPr horzOverflow="overflow">
                    <a:lnL w="38100" cap="flat" cmpd="sng" algn="ctr">
                      <a:solidFill>
                        <a:schemeClr val="hlink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hlink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hlink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hlink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chemeClr val="accent1"/>
                        </a:gs>
                        <a:gs pos="50000">
                          <a:schemeClr val="bg1"/>
                        </a:gs>
                        <a:gs pos="100000">
                          <a:schemeClr val="accent1"/>
                        </a:gs>
                      </a:gsLst>
                      <a:lin ang="2700000" scaled="1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1045" name="WordArt 41"/>
          <p:cNvSpPr>
            <a:spLocks noChangeArrowheads="1" noChangeShapeType="1" noTextEdit="1"/>
          </p:cNvSpPr>
          <p:nvPr/>
        </p:nvSpPr>
        <p:spPr bwMode="auto">
          <a:xfrm>
            <a:off x="3203848" y="404664"/>
            <a:ext cx="3600450" cy="288032"/>
          </a:xfrm>
          <a:prstGeom prst="rect">
            <a:avLst/>
          </a:prstGeom>
        </p:spPr>
        <p:txBody>
          <a:bodyPr spcFirstLastPara="1" wrap="none" fromWordArt="1">
            <a:prstTxWarp prst="textArchUp">
              <a:avLst>
                <a:gd name="adj" fmla="val 10800004"/>
              </a:avLst>
            </a:prstTxWarp>
          </a:bodyPr>
          <a:lstStyle/>
          <a:p>
            <a:pPr algn="r"/>
            <a:r>
              <a:rPr lang="ru-RU" sz="4400" kern="1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latin typeface="Amelia_DG"/>
              </a:rPr>
              <a:t>Ф И З И К А  </a:t>
            </a:r>
            <a:endParaRPr lang="ru-RU" sz="4400" kern="10" dirty="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rgbClr val="FF0000"/>
              </a:solidFill>
              <a:latin typeface="Amelia_DG"/>
            </a:endParaRPr>
          </a:p>
        </p:txBody>
      </p:sp>
      <p:graphicFrame>
        <p:nvGraphicFramePr>
          <p:cNvPr id="1026" name="Object 52">
            <a:hlinkClick r:id="rId6" action="ppaction://hlinksldjump"/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4335997"/>
              </p:ext>
            </p:extLst>
          </p:nvPr>
        </p:nvGraphicFramePr>
        <p:xfrm>
          <a:off x="323528" y="0"/>
          <a:ext cx="792162" cy="7778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9" r:id="rId7" imgW="4016520" imgH="3945240" progId="">
                  <p:embed/>
                </p:oleObj>
              </mc:Choice>
              <mc:Fallback>
                <p:oleObj r:id="rId7" imgW="4016520" imgH="3945240" progId="">
                  <p:embed/>
                  <p:pic>
                    <p:nvPicPr>
                      <p:cNvPr id="0" name="Object 5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3528" y="0"/>
                        <a:ext cx="792162" cy="7778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50" name="Text Box 54">
            <a:hlinkClick r:id="rId9" action="ppaction://hlinksldjump"/>
          </p:cNvPr>
          <p:cNvSpPr txBox="1">
            <a:spLocks noChangeArrowheads="1"/>
          </p:cNvSpPr>
          <p:nvPr/>
        </p:nvSpPr>
        <p:spPr bwMode="auto">
          <a:xfrm>
            <a:off x="1187624" y="4941168"/>
            <a:ext cx="2304306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342900" indent="-342900" algn="ctr">
              <a:spcBef>
                <a:spcPct val="50000"/>
              </a:spcBef>
            </a:pPr>
            <a:r>
              <a:rPr lang="ru-RU" sz="2400" b="1" dirty="0" smtClean="0">
                <a:solidFill>
                  <a:srgbClr val="FF0000"/>
                </a:solidFill>
                <a:hlinkClick r:id="rId10" action="ppaction://hlinksldjump"/>
              </a:rPr>
              <a:t>Формулы</a:t>
            </a:r>
            <a:r>
              <a:rPr lang="ru-RU" sz="2400" b="1" dirty="0">
                <a:solidFill>
                  <a:srgbClr val="FF0000"/>
                </a:solidFill>
                <a:hlinkClick r:id="rId10" action="ppaction://hlinksldjump"/>
              </a:rPr>
              <a:t>, единицы измерения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hlinkClick r:id="rId10" action="ppaction://hlinksldjump"/>
              </a:rPr>
              <a:t> </a:t>
            </a:r>
            <a:endParaRPr lang="ru-RU" sz="2400" b="1" dirty="0">
              <a:solidFill>
                <a:srgbClr val="FF0000"/>
              </a:solidFill>
              <a:latin typeface="Times New Roman" pitchFamily="18" charset="0"/>
            </a:endParaRPr>
          </a:p>
        </p:txBody>
      </p:sp>
      <p:sp>
        <p:nvSpPr>
          <p:cNvPr id="1051" name="Text Box 55"/>
          <p:cNvSpPr txBox="1">
            <a:spLocks noChangeArrowheads="1"/>
          </p:cNvSpPr>
          <p:nvPr/>
        </p:nvSpPr>
        <p:spPr bwMode="auto">
          <a:xfrm>
            <a:off x="5148263" y="260350"/>
            <a:ext cx="2376487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ru-RU"/>
          </a:p>
        </p:txBody>
      </p:sp>
      <p:sp>
        <p:nvSpPr>
          <p:cNvPr id="1052" name="Rectangle 56">
            <a:hlinkClick r:id="" action="ppaction://noaction"/>
          </p:cNvPr>
          <p:cNvSpPr>
            <a:spLocks noChangeArrowheads="1"/>
          </p:cNvSpPr>
          <p:nvPr/>
        </p:nvSpPr>
        <p:spPr bwMode="auto">
          <a:xfrm>
            <a:off x="6372225" y="1125538"/>
            <a:ext cx="2376488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3200" b="1" dirty="0" smtClean="0">
                <a:solidFill>
                  <a:srgbClr val="00B050"/>
                </a:solidFill>
                <a:hlinkClick r:id="rId11" action="ppaction://hlinksldjump"/>
              </a:rPr>
              <a:t>ВЕРЮ – </a:t>
            </a:r>
          </a:p>
          <a:p>
            <a:pPr algn="ctr"/>
            <a:r>
              <a:rPr lang="ru-RU" sz="3200" b="1" dirty="0" smtClean="0">
                <a:solidFill>
                  <a:srgbClr val="00B050"/>
                </a:solidFill>
                <a:hlinkClick r:id="rId11" action="ppaction://hlinksldjump"/>
              </a:rPr>
              <a:t>НЕ ВЕРЮ</a:t>
            </a:r>
            <a:endParaRPr lang="ru-RU" sz="3200" dirty="0">
              <a:solidFill>
                <a:srgbClr val="00B050"/>
              </a:solidFill>
              <a:latin typeface="a_BosaNovaDc2Fr" pitchFamily="82" charset="-52"/>
            </a:endParaRPr>
          </a:p>
        </p:txBody>
      </p:sp>
      <p:sp>
        <p:nvSpPr>
          <p:cNvPr id="1053" name="Text Box 58">
            <a:hlinkClick r:id="rId12" action="ppaction://hlinksldjump"/>
          </p:cNvPr>
          <p:cNvSpPr txBox="1">
            <a:spLocks noChangeArrowheads="1"/>
          </p:cNvSpPr>
          <p:nvPr/>
        </p:nvSpPr>
        <p:spPr bwMode="auto">
          <a:xfrm>
            <a:off x="1331640" y="3212976"/>
            <a:ext cx="2087835" cy="1384995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spcBef>
                <a:spcPct val="20000"/>
              </a:spcBef>
            </a:pPr>
            <a:r>
              <a:rPr lang="ru-RU" sz="2800" b="1" dirty="0" smtClean="0">
                <a:solidFill>
                  <a:srgbClr val="00B050"/>
                </a:solidFill>
                <a:hlinkClick r:id="rId13" action="ppaction://hlinksldjump"/>
              </a:rPr>
              <a:t>В </a:t>
            </a:r>
            <a:r>
              <a:rPr lang="ru-RU" sz="2800" b="1" dirty="0">
                <a:solidFill>
                  <a:srgbClr val="00B050"/>
                </a:solidFill>
                <a:hlinkClick r:id="rId13" action="ppaction://hlinksldjump"/>
              </a:rPr>
              <a:t>мире физики и </a:t>
            </a:r>
            <a:r>
              <a:rPr lang="ru-RU" sz="2800" b="1" dirty="0" smtClean="0">
                <a:solidFill>
                  <a:srgbClr val="00B050"/>
                </a:solidFill>
                <a:hlinkClick r:id="rId13" action="ppaction://hlinksldjump"/>
              </a:rPr>
              <a:t>физиков</a:t>
            </a:r>
            <a:endParaRPr lang="ru-RU" sz="2800" dirty="0">
              <a:solidFill>
                <a:srgbClr val="00B050"/>
              </a:solidFill>
              <a:latin typeface="a_BosaNovaCpsBrk" pitchFamily="82" charset="-52"/>
            </a:endParaRPr>
          </a:p>
        </p:txBody>
      </p:sp>
      <p:sp>
        <p:nvSpPr>
          <p:cNvPr id="1054" name="Rectangle 59">
            <a:hlinkClick r:id="rId4" action="ppaction://hlinksldjump"/>
          </p:cNvPr>
          <p:cNvSpPr>
            <a:spLocks noChangeArrowheads="1"/>
          </p:cNvSpPr>
          <p:nvPr/>
        </p:nvSpPr>
        <p:spPr bwMode="auto">
          <a:xfrm>
            <a:off x="3635375" y="1268413"/>
            <a:ext cx="2736850" cy="569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3100" b="1" dirty="0">
                <a:solidFill>
                  <a:srgbClr val="FF3300"/>
                </a:solidFill>
                <a:latin typeface="a_CityNovaTitulRgLt" pitchFamily="18" charset="-52"/>
                <a:hlinkClick r:id="rId14" action="ppaction://hlinksldjump"/>
              </a:rPr>
              <a:t>Разминка</a:t>
            </a:r>
            <a:endParaRPr lang="ru-RU" sz="3100" b="1" dirty="0">
              <a:solidFill>
                <a:srgbClr val="FF3300"/>
              </a:solidFill>
              <a:latin typeface="a_CityNovaTitulRgLt" pitchFamily="18" charset="-52"/>
            </a:endParaRPr>
          </a:p>
        </p:txBody>
      </p:sp>
      <p:sp>
        <p:nvSpPr>
          <p:cNvPr id="1055" name="Rectangle 61">
            <a:hlinkClick r:id="rId5" action="ppaction://hlinksldjump"/>
          </p:cNvPr>
          <p:cNvSpPr>
            <a:spLocks noChangeArrowheads="1"/>
          </p:cNvSpPr>
          <p:nvPr/>
        </p:nvSpPr>
        <p:spPr bwMode="auto">
          <a:xfrm>
            <a:off x="3995738" y="3500438"/>
            <a:ext cx="1758815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4400" b="1" dirty="0" smtClean="0">
                <a:solidFill>
                  <a:srgbClr val="CC0066"/>
                </a:solidFill>
                <a:latin typeface="a_CampusCmCorner" pitchFamily="82" charset="-52"/>
                <a:hlinkClick r:id="rId15" action="ppaction://hlinksldjump"/>
              </a:rPr>
              <a:t>РЕБУСЫ</a:t>
            </a:r>
            <a:endParaRPr lang="ru-RU" sz="4400" b="1" dirty="0">
              <a:solidFill>
                <a:srgbClr val="CC0066"/>
              </a:solidFill>
              <a:latin typeface="a_CampusCmCorner" pitchFamily="82" charset="-52"/>
            </a:endParaRPr>
          </a:p>
        </p:txBody>
      </p:sp>
      <p:sp>
        <p:nvSpPr>
          <p:cNvPr id="1056" name="Text Box 63">
            <a:hlinkClick r:id="rId16" action="ppaction://hlinksldjump"/>
          </p:cNvPr>
          <p:cNvSpPr txBox="1">
            <a:spLocks noChangeArrowheads="1"/>
          </p:cNvSpPr>
          <p:nvPr/>
        </p:nvSpPr>
        <p:spPr bwMode="auto">
          <a:xfrm>
            <a:off x="6300788" y="3284538"/>
            <a:ext cx="2663825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3200" b="1" i="1" dirty="0" smtClean="0">
                <a:solidFill>
                  <a:srgbClr val="FF0000"/>
                </a:solidFill>
                <a:hlinkClick r:id="rId17" action="ppaction://hlinksldjump"/>
              </a:rPr>
              <a:t>Четвёртый лишний</a:t>
            </a:r>
            <a:endParaRPr lang="ru-RU" sz="3200" i="1" dirty="0">
              <a:solidFill>
                <a:srgbClr val="FF0000"/>
              </a:solidFill>
              <a:latin typeface="a_AlbionicTitulNrSh" pitchFamily="34" charset="-52"/>
            </a:endParaRPr>
          </a:p>
        </p:txBody>
      </p:sp>
      <p:sp>
        <p:nvSpPr>
          <p:cNvPr id="16" name="Text Box 63">
            <a:hlinkClick r:id="rId9" action="ppaction://hlinksldjump"/>
          </p:cNvPr>
          <p:cNvSpPr txBox="1">
            <a:spLocks noChangeArrowheads="1"/>
          </p:cNvSpPr>
          <p:nvPr/>
        </p:nvSpPr>
        <p:spPr bwMode="auto">
          <a:xfrm>
            <a:off x="3786183" y="5143512"/>
            <a:ext cx="2428892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  <a:hlinkClick r:id="rId16" action="ppaction://hlinksldjump"/>
              </a:rPr>
              <a:t>Угадай чайнворд</a:t>
            </a:r>
            <a:endParaRPr lang="ru-RU" sz="32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Управляющая кнопка: домой 12">
            <a:hlinkClick r:id="rId9" action="ppaction://hlinksldjump" highlightClick="1"/>
          </p:cNvPr>
          <p:cNvSpPr/>
          <p:nvPr/>
        </p:nvSpPr>
        <p:spPr>
          <a:xfrm>
            <a:off x="8100392" y="0"/>
            <a:ext cx="864096" cy="648072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4"/>
          <p:cNvSpPr>
            <a:spLocks noGrp="1" noChangeArrowheads="1"/>
          </p:cNvSpPr>
          <p:nvPr>
            <p:ph type="title"/>
          </p:nvPr>
        </p:nvSpPr>
        <p:spPr>
          <a:xfrm>
            <a:off x="683568" y="1196752"/>
            <a:ext cx="8229600" cy="1143000"/>
          </a:xfrm>
        </p:spPr>
        <p:txBody>
          <a:bodyPr/>
          <a:lstStyle/>
          <a:p>
            <a:r>
              <a:rPr lang="ru-RU" dirty="0" smtClean="0"/>
              <a:t>Загадки для 1-й команды</a:t>
            </a:r>
          </a:p>
        </p:txBody>
      </p:sp>
      <p:sp>
        <p:nvSpPr>
          <p:cNvPr id="8197" name="Rectangle 5"/>
          <p:cNvSpPr>
            <a:spLocks noGrp="1" noChangeArrowheads="1"/>
          </p:cNvSpPr>
          <p:nvPr>
            <p:ph sz="half" idx="1"/>
          </p:nvPr>
        </p:nvSpPr>
        <p:spPr>
          <a:xfrm>
            <a:off x="457200" y="2276872"/>
            <a:ext cx="4038600" cy="4352528"/>
          </a:xfrm>
        </p:spPr>
        <p:txBody>
          <a:bodyPr/>
          <a:lstStyle/>
          <a:p>
            <a:pPr>
              <a:buFontTx/>
              <a:buNone/>
            </a:pPr>
            <a:r>
              <a:rPr lang="ru-RU" dirty="0" smtClean="0"/>
              <a:t>1. Стою на крыше,</a:t>
            </a:r>
          </a:p>
          <a:p>
            <a:pPr>
              <a:buFontTx/>
              <a:buNone/>
            </a:pPr>
            <a:r>
              <a:rPr lang="ru-RU" dirty="0" smtClean="0"/>
              <a:t> Всех труб выше. </a:t>
            </a:r>
          </a:p>
          <a:p>
            <a:pPr>
              <a:buFontTx/>
              <a:buNone/>
            </a:pPr>
            <a:r>
              <a:rPr lang="ru-RU" dirty="0" smtClean="0"/>
              <a:t>2. Всю жизнь крыльями машет,</a:t>
            </a:r>
          </a:p>
          <a:p>
            <a:pPr>
              <a:buFontTx/>
              <a:buNone/>
            </a:pPr>
            <a:r>
              <a:rPr lang="ru-RU" dirty="0" smtClean="0"/>
              <a:t> а улететь не может.</a:t>
            </a:r>
          </a:p>
          <a:p>
            <a:pPr>
              <a:buFontTx/>
              <a:buNone/>
            </a:pPr>
            <a:r>
              <a:rPr lang="ru-RU" dirty="0" smtClean="0"/>
              <a:t>3. Что за машина:</a:t>
            </a:r>
          </a:p>
          <a:p>
            <a:pPr>
              <a:buFontTx/>
              <a:buNone/>
            </a:pPr>
            <a:r>
              <a:rPr lang="ru-RU" dirty="0" smtClean="0"/>
              <a:t> шея, как у гуся,</a:t>
            </a:r>
          </a:p>
          <a:p>
            <a:pPr>
              <a:buFontTx/>
              <a:buNone/>
            </a:pPr>
            <a:r>
              <a:rPr lang="ru-RU" dirty="0" smtClean="0"/>
              <a:t> сила, как у слона? </a:t>
            </a:r>
          </a:p>
        </p:txBody>
      </p:sp>
      <p:sp>
        <p:nvSpPr>
          <p:cNvPr id="8198" name="Rectangle 6"/>
          <p:cNvSpPr>
            <a:spLocks noGrp="1" noChangeArrowheads="1"/>
          </p:cNvSpPr>
          <p:nvPr>
            <p:ph sz="half" idx="2"/>
          </p:nvPr>
        </p:nvSpPr>
        <p:spPr>
          <a:xfrm>
            <a:off x="4495800" y="2420888"/>
            <a:ext cx="4648200" cy="3979912"/>
          </a:xfrm>
        </p:spPr>
        <p:txBody>
          <a:bodyPr/>
          <a:lstStyle/>
          <a:p>
            <a:pPr>
              <a:buFontTx/>
              <a:buNone/>
            </a:pPr>
            <a:r>
              <a:rPr lang="ru-RU" dirty="0" smtClean="0"/>
              <a:t>4. Без головы, а в шляпе.</a:t>
            </a:r>
          </a:p>
          <a:p>
            <a:pPr>
              <a:buFontTx/>
              <a:buNone/>
            </a:pPr>
            <a:r>
              <a:rPr lang="ru-RU" dirty="0" smtClean="0"/>
              <a:t> Одна нога, и та без сапога.  </a:t>
            </a:r>
          </a:p>
          <a:p>
            <a:pPr>
              <a:buFontTx/>
              <a:buNone/>
            </a:pPr>
            <a:r>
              <a:rPr lang="ru-RU" dirty="0" smtClean="0"/>
              <a:t>5. Держусь я только на ходу,</a:t>
            </a:r>
          </a:p>
          <a:p>
            <a:pPr>
              <a:buFontTx/>
              <a:buNone/>
            </a:pPr>
            <a:r>
              <a:rPr lang="ru-RU" dirty="0" smtClean="0"/>
              <a:t> а если встану – упаду. </a:t>
            </a:r>
          </a:p>
          <a:p>
            <a:pPr>
              <a:buFontTx/>
              <a:buNone/>
            </a:pPr>
            <a:r>
              <a:rPr lang="ru-RU" dirty="0" smtClean="0"/>
              <a:t>6. Живет в нем вся вселенная,</a:t>
            </a:r>
          </a:p>
          <a:p>
            <a:pPr>
              <a:buFontTx/>
              <a:buNone/>
            </a:pPr>
            <a:r>
              <a:rPr lang="ru-RU" dirty="0" smtClean="0"/>
              <a:t> а вещь обыкновенная. </a:t>
            </a:r>
          </a:p>
        </p:txBody>
      </p:sp>
      <p:sp>
        <p:nvSpPr>
          <p:cNvPr id="5" name="Rectangle 4"/>
          <p:cNvSpPr txBox="1">
            <a:spLocks noChangeArrowheads="1"/>
          </p:cNvSpPr>
          <p:nvPr/>
        </p:nvSpPr>
        <p:spPr>
          <a:xfrm>
            <a:off x="467544" y="26064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00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400" b="1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конкурс</a:t>
            </a:r>
            <a:br>
              <a:rPr kumimoji="0" lang="ru-RU" sz="4400" b="1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ru-RU" sz="4400" b="1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«РАЗМИНКА»</a:t>
            </a:r>
            <a:endParaRPr kumimoji="0" lang="ru-RU" sz="44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6" name="Управляющая кнопка: домой 5">
            <a:hlinkClick r:id="rId2" action="ppaction://hlinksldjump" highlightClick="1"/>
          </p:cNvPr>
          <p:cNvSpPr/>
          <p:nvPr/>
        </p:nvSpPr>
        <p:spPr>
          <a:xfrm>
            <a:off x="8100392" y="6237312"/>
            <a:ext cx="720080" cy="504056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1000"/>
                                        <p:tgtEl>
                                          <p:spTgt spid="819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0" dur="1000"/>
                                        <p:tgtEl>
                                          <p:spTgt spid="819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5" dur="1000"/>
                                        <p:tgtEl>
                                          <p:spTgt spid="819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4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8" dur="1000"/>
                                        <p:tgtEl>
                                          <p:spTgt spid="819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3" dur="1000"/>
                                        <p:tgtEl>
                                          <p:spTgt spid="819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4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6" dur="1000"/>
                                        <p:tgtEl>
                                          <p:spTgt spid="819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4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9" dur="1000"/>
                                        <p:tgtEl>
                                          <p:spTgt spid="819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4" dur="500"/>
                                        <p:tgtEl>
                                          <p:spTgt spid="819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7" dur="500"/>
                                        <p:tgtEl>
                                          <p:spTgt spid="819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2" dur="500"/>
                                        <p:tgtEl>
                                          <p:spTgt spid="819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5" dur="500"/>
                                        <p:tgtEl>
                                          <p:spTgt spid="819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0" dur="500"/>
                                        <p:tgtEl>
                                          <p:spTgt spid="819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3" dur="500"/>
                                        <p:tgtEl>
                                          <p:spTgt spid="819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>
          <a:xfrm>
            <a:off x="539552" y="1124744"/>
            <a:ext cx="8229600" cy="1143000"/>
          </a:xfrm>
        </p:spPr>
        <p:txBody>
          <a:bodyPr/>
          <a:lstStyle/>
          <a:p>
            <a:r>
              <a:rPr lang="ru-RU" dirty="0" smtClean="0"/>
              <a:t>Загадки для 2-й команды</a:t>
            </a:r>
          </a:p>
        </p:txBody>
      </p:sp>
      <p:sp>
        <p:nvSpPr>
          <p:cNvPr id="10244" name="Rectangle 4"/>
          <p:cNvSpPr>
            <a:spLocks noGrp="1" noChangeArrowheads="1"/>
          </p:cNvSpPr>
          <p:nvPr>
            <p:ph sz="half" idx="1"/>
          </p:nvPr>
        </p:nvSpPr>
        <p:spPr>
          <a:xfrm>
            <a:off x="457200" y="2276872"/>
            <a:ext cx="4038600" cy="4248472"/>
          </a:xfrm>
        </p:spPr>
        <p:txBody>
          <a:bodyPr>
            <a:normAutofit/>
          </a:bodyPr>
          <a:lstStyle/>
          <a:p>
            <a:pPr>
              <a:buFontTx/>
              <a:buNone/>
            </a:pPr>
            <a:r>
              <a:rPr lang="ru-RU" dirty="0" smtClean="0"/>
              <a:t>1. Сам металлический,</a:t>
            </a:r>
          </a:p>
          <a:p>
            <a:pPr>
              <a:buFontTx/>
              <a:buNone/>
            </a:pPr>
            <a:r>
              <a:rPr lang="ru-RU" dirty="0" smtClean="0"/>
              <a:t> Мозг электрический. </a:t>
            </a:r>
          </a:p>
          <a:p>
            <a:pPr>
              <a:buFontTx/>
              <a:buNone/>
            </a:pPr>
            <a:r>
              <a:rPr lang="ru-RU" dirty="0" smtClean="0"/>
              <a:t>2. Два конца, два кольца,</a:t>
            </a:r>
          </a:p>
          <a:p>
            <a:pPr>
              <a:buFontTx/>
              <a:buNone/>
            </a:pPr>
            <a:r>
              <a:rPr lang="ru-RU" dirty="0" smtClean="0"/>
              <a:t> посередине гвоздик. </a:t>
            </a:r>
          </a:p>
          <a:p>
            <a:pPr>
              <a:buFontTx/>
              <a:buNone/>
            </a:pPr>
            <a:r>
              <a:rPr lang="ru-RU" dirty="0" smtClean="0"/>
              <a:t>3. Гладит все, чего касается,</a:t>
            </a:r>
          </a:p>
          <a:p>
            <a:pPr>
              <a:buFontTx/>
              <a:buNone/>
            </a:pPr>
            <a:r>
              <a:rPr lang="ru-RU" dirty="0" smtClean="0"/>
              <a:t> а дотронешься – кусается. </a:t>
            </a:r>
          </a:p>
        </p:txBody>
      </p:sp>
      <p:sp>
        <p:nvSpPr>
          <p:cNvPr id="10245" name="Rectangle 5"/>
          <p:cNvSpPr>
            <a:spLocks noGrp="1" noChangeArrowheads="1"/>
          </p:cNvSpPr>
          <p:nvPr>
            <p:ph sz="half" idx="2"/>
          </p:nvPr>
        </p:nvSpPr>
        <p:spPr>
          <a:xfrm>
            <a:off x="4648200" y="2564904"/>
            <a:ext cx="4038600" cy="3561259"/>
          </a:xfrm>
        </p:spPr>
        <p:txBody>
          <a:bodyPr>
            <a:normAutofit/>
          </a:bodyPr>
          <a:lstStyle/>
          <a:p>
            <a:pPr>
              <a:buFontTx/>
              <a:buNone/>
            </a:pPr>
            <a:r>
              <a:rPr lang="ru-RU" dirty="0" smtClean="0"/>
              <a:t>4. Сам деревянный,</a:t>
            </a:r>
          </a:p>
          <a:p>
            <a:pPr>
              <a:buFontTx/>
              <a:buNone/>
            </a:pPr>
            <a:r>
              <a:rPr lang="ru-RU" dirty="0" smtClean="0"/>
              <a:t> а голова железная. </a:t>
            </a:r>
          </a:p>
          <a:p>
            <a:pPr>
              <a:buFontTx/>
              <a:buNone/>
            </a:pPr>
            <a:r>
              <a:rPr lang="ru-RU" dirty="0" smtClean="0"/>
              <a:t>5. Что всегда идет,</a:t>
            </a:r>
          </a:p>
          <a:p>
            <a:pPr>
              <a:buFontTx/>
              <a:buNone/>
            </a:pPr>
            <a:r>
              <a:rPr lang="ru-RU" dirty="0" smtClean="0"/>
              <a:t> а с места не сойдет?  </a:t>
            </a:r>
          </a:p>
          <a:p>
            <a:pPr>
              <a:buFontTx/>
              <a:buNone/>
            </a:pPr>
            <a:r>
              <a:rPr lang="ru-RU" dirty="0" smtClean="0"/>
              <a:t>6. Ходит город-великан</a:t>
            </a:r>
          </a:p>
          <a:p>
            <a:pPr>
              <a:buFontTx/>
              <a:buNone/>
            </a:pPr>
            <a:r>
              <a:rPr lang="ru-RU" dirty="0" smtClean="0"/>
              <a:t> на работу в океан. </a:t>
            </a:r>
          </a:p>
        </p:txBody>
      </p:sp>
      <p:sp>
        <p:nvSpPr>
          <p:cNvPr id="5" name="Rectangle 4"/>
          <p:cNvSpPr txBox="1">
            <a:spLocks noChangeArrowheads="1"/>
          </p:cNvSpPr>
          <p:nvPr/>
        </p:nvSpPr>
        <p:spPr>
          <a:xfrm>
            <a:off x="611560" y="188640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00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400" b="1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конкурс</a:t>
            </a:r>
            <a:br>
              <a:rPr kumimoji="0" lang="ru-RU" sz="4400" b="1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ru-RU" sz="4400" b="1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«РАЗМИНКА»</a:t>
            </a:r>
            <a:endParaRPr kumimoji="0" lang="ru-RU" sz="44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6" name="Управляющая кнопка: домой 5">
            <a:hlinkClick r:id="rId2" action="ppaction://hlinksldjump" highlightClick="1"/>
          </p:cNvPr>
          <p:cNvSpPr/>
          <p:nvPr/>
        </p:nvSpPr>
        <p:spPr>
          <a:xfrm>
            <a:off x="8028384" y="6093296"/>
            <a:ext cx="720080" cy="576064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1000"/>
                                        <p:tgtEl>
                                          <p:spTgt spid="102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0" dur="1000"/>
                                        <p:tgtEl>
                                          <p:spTgt spid="1024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5" dur="1000"/>
                                        <p:tgtEl>
                                          <p:spTgt spid="1024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4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8" dur="1000"/>
                                        <p:tgtEl>
                                          <p:spTgt spid="1024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3" dur="1000"/>
                                        <p:tgtEl>
                                          <p:spTgt spid="1024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4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6" dur="1000"/>
                                        <p:tgtEl>
                                          <p:spTgt spid="1024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31" dur="1000"/>
                                        <p:tgtEl>
                                          <p:spTgt spid="102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4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34" dur="1000"/>
                                        <p:tgtEl>
                                          <p:spTgt spid="1024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39" dur="1000"/>
                                        <p:tgtEl>
                                          <p:spTgt spid="1024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4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42" dur="1000"/>
                                        <p:tgtEl>
                                          <p:spTgt spid="1024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47" dur="1000"/>
                                        <p:tgtEl>
                                          <p:spTgt spid="1024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4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50" dur="1000"/>
                                        <p:tgtEl>
                                          <p:spTgt spid="1024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4714876" y="1428736"/>
            <a:ext cx="3500462" cy="33855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Дано                        Решение</a:t>
            </a:r>
          </a:p>
          <a:p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Q=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5*10⁷Дж                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Q=qm</a:t>
            </a:r>
          </a:p>
          <a:p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q=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1,0 *10⁷Дж/кг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              Q</a:t>
            </a: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m-?                              m=</a:t>
            </a:r>
          </a:p>
          <a:p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                                           q</a:t>
            </a:r>
          </a:p>
          <a:p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            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5*10⁷Дж</a:t>
            </a:r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    m=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                           =5,0кг</a:t>
            </a:r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             1,0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*10⁷Дж/кг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r>
              <a:rPr lang="en-US" dirty="0" smtClean="0"/>
              <a:t>              </a:t>
            </a:r>
          </a:p>
          <a:p>
            <a:r>
              <a:rPr lang="en-US" dirty="0" smtClean="0"/>
              <a:t>              </a:t>
            </a:r>
          </a:p>
          <a:p>
            <a:endParaRPr lang="ru-RU" dirty="0"/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457200" y="274638"/>
            <a:ext cx="2900354" cy="796908"/>
          </a:xfrm>
        </p:spPr>
        <p:txBody>
          <a:bodyPr/>
          <a:lstStyle/>
          <a:p>
            <a:r>
              <a:rPr lang="ru-RU" dirty="0" smtClean="0"/>
              <a:t> </a:t>
            </a:r>
            <a:r>
              <a:rPr lang="ru-RU" sz="2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Задача</a:t>
            </a:r>
            <a:endParaRPr lang="ru-RU" sz="28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Содержимое 7"/>
          <p:cNvSpPr>
            <a:spLocks noGrp="1"/>
          </p:cNvSpPr>
          <p:nvPr>
            <p:ph sz="half" idx="1"/>
          </p:nvPr>
        </p:nvSpPr>
        <p:spPr>
          <a:xfrm>
            <a:off x="214282" y="1285861"/>
            <a:ext cx="3500462" cy="178595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20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При полном сгорании сухих дров выделилось</a:t>
            </a:r>
          </a:p>
          <a:p>
            <a:pPr>
              <a:buNone/>
            </a:pPr>
            <a:r>
              <a:rPr lang="ru-RU" sz="20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 50 000кДж энергии. </a:t>
            </a:r>
          </a:p>
          <a:p>
            <a:pPr>
              <a:buNone/>
            </a:pPr>
            <a:r>
              <a:rPr lang="ru-RU" sz="20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Какая масса дров сгорела?</a:t>
            </a:r>
            <a:endParaRPr lang="ru-RU" sz="2000" dirty="0">
              <a:solidFill>
                <a:schemeClr val="tx2">
                  <a:lumMod val="60000"/>
                  <a:lumOff val="4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10" name="Содержимое 9"/>
          <p:cNvGraphicFramePr>
            <a:graphicFrameLocks noGrp="1"/>
          </p:cNvGraphicFramePr>
          <p:nvPr>
            <p:ph sz="half" idx="2"/>
          </p:nvPr>
        </p:nvGraphicFramePr>
        <p:xfrm>
          <a:off x="4000496" y="1571612"/>
          <a:ext cx="4757740" cy="432913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7577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7577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7577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7577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475774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475774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475774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455796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495752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475774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</a:tblGrid>
              <a:tr h="481015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А</a:t>
                      </a:r>
                      <a:endParaRPr lang="ru-RU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Я</a:t>
                      </a:r>
                      <a:endParaRPr lang="ru-RU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И</a:t>
                      </a:r>
                      <a:endParaRPr lang="ru-RU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Г</a:t>
                      </a:r>
                      <a:endParaRPr lang="ru-RU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А</a:t>
                      </a:r>
                      <a:endParaRPr lang="ru-RU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Т</a:t>
                      </a:r>
                      <a:endParaRPr lang="ru-RU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О</a:t>
                      </a:r>
                      <a:endParaRPr lang="ru-RU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Н</a:t>
                      </a:r>
                      <a:endParaRPr lang="ru-RU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81015"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chemeClr val="bg1">
                              <a:lumMod val="9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К</a:t>
                      </a:r>
                      <a:endParaRPr lang="ru-RU" dirty="0">
                        <a:solidFill>
                          <a:schemeClr val="bg1">
                            <a:lumMod val="9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Ф</a:t>
                      </a:r>
                      <a:endParaRPr lang="ru-RU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В</a:t>
                      </a:r>
                      <a:endParaRPr lang="ru-RU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Н</a:t>
                      </a:r>
                      <a:endParaRPr lang="ru-RU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Р</a:t>
                      </a:r>
                      <a:endParaRPr lang="ru-RU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,</a:t>
                      </a:r>
                      <a:endParaRPr lang="ru-RU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Т</a:t>
                      </a:r>
                      <a:endParaRPr lang="ru-RU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Т</a:t>
                      </a:r>
                      <a:endParaRPr lang="ru-RU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Я</a:t>
                      </a:r>
                      <a:endParaRPr lang="ru-RU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Н</a:t>
                      </a:r>
                      <a:endParaRPr lang="ru-RU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81015"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chemeClr val="bg1">
                              <a:lumMod val="9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Т</a:t>
                      </a:r>
                      <a:endParaRPr lang="ru-RU" dirty="0">
                        <a:solidFill>
                          <a:schemeClr val="bg1">
                            <a:lumMod val="9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Х</a:t>
                      </a:r>
                      <a:endParaRPr lang="ru-RU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Е</a:t>
                      </a:r>
                      <a:endParaRPr lang="ru-RU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Я</a:t>
                      </a:r>
                      <a:endParaRPr lang="ru-RU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Е</a:t>
                      </a:r>
                      <a:endParaRPr lang="ru-RU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А</a:t>
                      </a:r>
                      <a:endParaRPr lang="ru-RU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Е</a:t>
                      </a:r>
                      <a:endParaRPr lang="ru-RU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И</a:t>
                      </a:r>
                      <a:endParaRPr lang="ru-RU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Я</a:t>
                      </a:r>
                      <a:endParaRPr lang="ru-RU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Е</a:t>
                      </a:r>
                      <a:endParaRPr lang="ru-RU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81015"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chemeClr val="bg1">
                              <a:lumMod val="9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О</a:t>
                      </a:r>
                      <a:endParaRPr lang="ru-RU" dirty="0">
                        <a:solidFill>
                          <a:schemeClr val="bg1">
                            <a:lumMod val="9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И</a:t>
                      </a:r>
                      <a:endParaRPr lang="ru-RU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Щ</a:t>
                      </a:r>
                      <a:endParaRPr lang="ru-RU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О</a:t>
                      </a:r>
                      <a:endParaRPr lang="ru-RU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Г</a:t>
                      </a:r>
                      <a:endParaRPr lang="ru-RU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Л</a:t>
                      </a:r>
                      <a:endParaRPr lang="ru-RU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М</a:t>
                      </a:r>
                      <a:endParaRPr lang="ru-RU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</a:t>
                      </a:r>
                      <a:endParaRPr lang="ru-RU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Э</a:t>
                      </a:r>
                      <a:endParaRPr lang="ru-RU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Р</a:t>
                      </a:r>
                      <a:endParaRPr lang="ru-RU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81015"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chemeClr val="bg1">
                              <a:lumMod val="9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Р</a:t>
                      </a:r>
                      <a:endParaRPr lang="ru-RU" dirty="0">
                        <a:solidFill>
                          <a:schemeClr val="bg1">
                            <a:lumMod val="9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Г</a:t>
                      </a:r>
                      <a:endParaRPr lang="ru-RU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Е</a:t>
                      </a:r>
                      <a:endParaRPr lang="ru-RU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Т</a:t>
                      </a:r>
                      <a:endParaRPr lang="ru-RU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А</a:t>
                      </a:r>
                      <a:endParaRPr lang="ru-RU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Е</a:t>
                      </a:r>
                      <a:endParaRPr lang="ru-RU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</a:t>
                      </a:r>
                      <a:endParaRPr lang="ru-RU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И</a:t>
                      </a:r>
                      <a:endParaRPr lang="ru-RU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Н</a:t>
                      </a:r>
                      <a:endParaRPr lang="ru-RU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Т</a:t>
                      </a:r>
                      <a:endParaRPr lang="ru-RU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81015"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chemeClr val="bg1">
                              <a:lumMod val="9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О</a:t>
                      </a:r>
                      <a:endParaRPr lang="ru-RU" dirty="0">
                        <a:solidFill>
                          <a:schemeClr val="bg1">
                            <a:lumMod val="9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У</a:t>
                      </a:r>
                      <a:endParaRPr lang="ru-RU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</a:t>
                      </a:r>
                      <a:endParaRPr lang="ru-RU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</a:t>
                      </a:r>
                      <a:endParaRPr lang="ru-RU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Т</a:t>
                      </a:r>
                      <a:endParaRPr lang="ru-RU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Т</a:t>
                      </a:r>
                      <a:endParaRPr lang="ru-RU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Е</a:t>
                      </a:r>
                      <a:endParaRPr lang="ru-RU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В</a:t>
                      </a:r>
                      <a:endParaRPr lang="ru-RU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Е</a:t>
                      </a:r>
                      <a:endParaRPr lang="ru-RU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У</a:t>
                      </a:r>
                      <a:endParaRPr lang="ru-RU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81015"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chemeClr val="bg1">
                              <a:lumMod val="9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В</a:t>
                      </a:r>
                      <a:endParaRPr lang="ru-RU" dirty="0">
                        <a:solidFill>
                          <a:schemeClr val="bg1">
                            <a:lumMod val="9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Р</a:t>
                      </a:r>
                      <a:endParaRPr lang="ru-RU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Т</a:t>
                      </a:r>
                      <a:endParaRPr lang="ru-RU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О</a:t>
                      </a:r>
                      <a:endParaRPr lang="ru-RU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Н</a:t>
                      </a:r>
                      <a:endParaRPr lang="ru-RU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Ы</a:t>
                      </a:r>
                      <a:endParaRPr lang="ru-RU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Р</a:t>
                      </a:r>
                      <a:endParaRPr lang="ru-RU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А</a:t>
                      </a:r>
                      <a:endParaRPr lang="ru-RU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Р</a:t>
                      </a:r>
                      <a:endParaRPr lang="ru-RU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Н</a:t>
                      </a:r>
                      <a:endParaRPr lang="ru-RU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81015"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chemeClr val="bg1">
                              <a:lumMod val="9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  <a:endParaRPr lang="ru-RU" dirty="0">
                        <a:solidFill>
                          <a:schemeClr val="bg1">
                            <a:lumMod val="9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Д</a:t>
                      </a:r>
                      <a:endParaRPr lang="ru-RU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В</a:t>
                      </a:r>
                      <a:endParaRPr lang="ru-RU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</a:t>
                      </a:r>
                      <a:endParaRPr lang="ru-RU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О</a:t>
                      </a:r>
                      <a:endParaRPr lang="ru-RU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Р</a:t>
                      </a:r>
                      <a:endParaRPr lang="ru-RU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А</a:t>
                      </a:r>
                      <a:endParaRPr lang="ru-RU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З</a:t>
                      </a:r>
                      <a:endParaRPr lang="ru-RU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Г</a:t>
                      </a:r>
                      <a:endParaRPr lang="ru-RU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В*</a:t>
                      </a:r>
                      <a:endParaRPr lang="ru-RU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81015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И</a:t>
                      </a:r>
                      <a:endParaRPr lang="ru-RU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А</a:t>
                      </a:r>
                      <a:endParaRPr lang="ru-RU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О</a:t>
                      </a:r>
                      <a:endParaRPr lang="ru-RU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Г</a:t>
                      </a:r>
                      <a:endParaRPr lang="ru-RU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У</a:t>
                      </a:r>
                      <a:endParaRPr lang="ru-RU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Т</a:t>
                      </a:r>
                      <a:endParaRPr lang="ru-RU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Я</a:t>
                      </a:r>
                      <a:endParaRPr lang="ru-RU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И</a:t>
                      </a:r>
                      <a:endParaRPr lang="ru-RU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sp>
        <p:nvSpPr>
          <p:cNvPr id="11" name="TextBox 10"/>
          <p:cNvSpPr txBox="1"/>
          <p:nvPr/>
        </p:nvSpPr>
        <p:spPr>
          <a:xfrm>
            <a:off x="4500562" y="500042"/>
            <a:ext cx="375711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Угадай чайнворд</a:t>
            </a:r>
          </a:p>
          <a:p>
            <a:endParaRPr lang="ru-RU" sz="2800" dirty="0"/>
          </a:p>
        </p:txBody>
      </p:sp>
      <p:pic>
        <p:nvPicPr>
          <p:cNvPr id="12" name="Picture 6" descr="J0213493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>
          <a:xfrm>
            <a:off x="571472" y="3000372"/>
            <a:ext cx="2302345" cy="3357586"/>
          </a:xfrm>
          <a:prstGeom prst="rect">
            <a:avLst/>
          </a:prstGeom>
          <a:noFill/>
          <a:ln/>
        </p:spPr>
      </p:pic>
      <p:cxnSp>
        <p:nvCxnSpPr>
          <p:cNvPr id="14" name="Прямая соединительная линия 13"/>
          <p:cNvCxnSpPr/>
          <p:nvPr/>
        </p:nvCxnSpPr>
        <p:spPr>
          <a:xfrm>
            <a:off x="7500958" y="2500306"/>
            <a:ext cx="35719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/>
          <p:cNvCxnSpPr/>
          <p:nvPr/>
        </p:nvCxnSpPr>
        <p:spPr>
          <a:xfrm>
            <a:off x="5500694" y="3500438"/>
            <a:ext cx="1571636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3" name="Солнце 12">
            <a:hlinkClick r:id="rId3" action="ppaction://hlinksldjump"/>
          </p:cNvPr>
          <p:cNvSpPr/>
          <p:nvPr/>
        </p:nvSpPr>
        <p:spPr>
          <a:xfrm>
            <a:off x="8532440" y="6309320"/>
            <a:ext cx="611560" cy="548680"/>
          </a:xfrm>
          <a:prstGeom prst="sun">
            <a:avLst/>
          </a:prstGeom>
          <a:solidFill>
            <a:srgbClr val="FFFF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3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7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6" dur="5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9" dur="50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5" dur="500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8" dur="500"/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1" dur="500"/>
                                        <p:tgtEl>
                                          <p:spTgt spid="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4" dur="500"/>
                                        <p:tgtEl>
                                          <p:spTgt spid="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1142976" y="285729"/>
            <a:ext cx="6072230" cy="763285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49000" b="1" cap="none" spc="0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3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Р </a:t>
            </a:r>
            <a:endParaRPr lang="ru-RU" sz="49000" b="1" cap="none" spc="0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chemeClr val="accent3"/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</a:endParaRPr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5400" dirty="0" smtClean="0">
                <a:solidFill>
                  <a:srgbClr val="FF0000"/>
                </a:solidFill>
              </a:rPr>
              <a:t>В р емя</a:t>
            </a:r>
            <a:endParaRPr lang="ru-RU" sz="5400" dirty="0">
              <a:solidFill>
                <a:srgbClr val="FF0000"/>
              </a:solidFill>
            </a:endParaRPr>
          </a:p>
        </p:txBody>
      </p:sp>
      <p:sp>
        <p:nvSpPr>
          <p:cNvPr id="10" name="Содержимое 9"/>
          <p:cNvSpPr>
            <a:spLocks noGrp="1"/>
          </p:cNvSpPr>
          <p:nvPr>
            <p:ph idx="1"/>
          </p:nvPr>
        </p:nvSpPr>
        <p:spPr>
          <a:xfrm>
            <a:off x="3929058" y="3214685"/>
            <a:ext cx="1214446" cy="857257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4000" dirty="0" smtClean="0"/>
              <a:t>емя</a:t>
            </a:r>
            <a:endParaRPr lang="ru-RU" sz="40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312</TotalTime>
  <Words>1191</Words>
  <Application>Microsoft Office PowerPoint</Application>
  <PresentationFormat>Экран (4:3)</PresentationFormat>
  <Paragraphs>220</Paragraphs>
  <Slides>24</Slides>
  <Notes>2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14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0</vt:i4>
      </vt:variant>
      <vt:variant>
        <vt:lpstr>Заголовки слайдов</vt:lpstr>
      </vt:variant>
      <vt:variant>
        <vt:i4>24</vt:i4>
      </vt:variant>
    </vt:vector>
  </HeadingPairs>
  <TitlesOfParts>
    <vt:vector size="39" baseType="lpstr">
      <vt:lpstr>a_AlbionicTitulNrSh</vt:lpstr>
      <vt:lpstr>a_BosaNovaCpsBrk</vt:lpstr>
      <vt:lpstr>a_BosaNovaDc2Fr</vt:lpstr>
      <vt:lpstr>a_CampusCmCorner</vt:lpstr>
      <vt:lpstr>a_CityNovaTitulRgLt</vt:lpstr>
      <vt:lpstr>a_GrotoSpt</vt:lpstr>
      <vt:lpstr>Aharoni</vt:lpstr>
      <vt:lpstr>Amelia_DG</vt:lpstr>
      <vt:lpstr>Arial</vt:lpstr>
      <vt:lpstr>Calibri</vt:lpstr>
      <vt:lpstr>Mistral</vt:lpstr>
      <vt:lpstr>Monotype Corsiva</vt:lpstr>
      <vt:lpstr>Times New Roman</vt:lpstr>
      <vt:lpstr>Wingdings</vt:lpstr>
      <vt:lpstr>Тема Office</vt:lpstr>
      <vt:lpstr>Презентация PowerPoint</vt:lpstr>
      <vt:lpstr>Презентация PowerPoint</vt:lpstr>
      <vt:lpstr>Правила техники безопасности</vt:lpstr>
      <vt:lpstr>«Правила игры»</vt:lpstr>
      <vt:lpstr>Презентация PowerPoint</vt:lpstr>
      <vt:lpstr>Загадки для 1-й команды</vt:lpstr>
      <vt:lpstr>Загадки для 2-й команды</vt:lpstr>
      <vt:lpstr> Задача</vt:lpstr>
      <vt:lpstr>В р емя</vt:lpstr>
      <vt:lpstr>В е щество</vt:lpstr>
      <vt:lpstr>Те плот а</vt:lpstr>
      <vt:lpstr>конкурс «Четвёртый лишний»</vt:lpstr>
      <vt:lpstr>конкурс  «ОБЪЯСНЯЛКИ»</vt:lpstr>
      <vt:lpstr>конкурс  «ОБЪЯСНЯЛКИ»</vt:lpstr>
      <vt:lpstr>Презентация PowerPoint</vt:lpstr>
      <vt:lpstr>3. Что не имеет длины, глубины, ширины, высоты, а можно измерить?  4.  Верите ли вы, что суровая зима может сломать мост через реку?   </vt:lpstr>
      <vt:lpstr> «ЗНАЕШЬ ЛИ ТЫ ВЕЛИКИХ ФИЗИКОВ?»</vt:lpstr>
      <vt:lpstr>Кто он?</vt:lpstr>
      <vt:lpstr>Архимед, древнегречес-кий ученый, математик, физик, инженер</vt:lpstr>
      <vt:lpstr>Кто он?</vt:lpstr>
      <vt:lpstr>Эванджелиста Торричелли, итальянский математик и физик, автор концепции атмосферного давления</vt:lpstr>
      <vt:lpstr>Конкурс «В мире физики и физиков»</vt:lpstr>
      <vt:lpstr>Конкурс  «Единицы измерения»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Пользователь</dc:creator>
  <cp:lastModifiedBy>Пользователь</cp:lastModifiedBy>
  <cp:revision>64</cp:revision>
  <dcterms:created xsi:type="dcterms:W3CDTF">2021-04-15T18:20:14Z</dcterms:created>
  <dcterms:modified xsi:type="dcterms:W3CDTF">2025-12-23T09:41:39Z</dcterms:modified>
</cp:coreProperties>
</file>